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Old Standard TT"/>
      <p:regular r:id="rId91"/>
      <p:bold r:id="rId92"/>
      <p: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OldStandardTT-regular.fntdata"/><Relationship Id="rId90" Type="http://schemas.openxmlformats.org/officeDocument/2006/relationships/slide" Target="slides/slide85.xml"/><Relationship Id="rId93" Type="http://schemas.openxmlformats.org/officeDocument/2006/relationships/font" Target="fonts/OldStandardTT-italic.fntdata"/><Relationship Id="rId92" Type="http://schemas.openxmlformats.org/officeDocument/2006/relationships/font" Target="fonts/OldStandardTT-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7620bd5de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7620bd5de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7620bd5de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7620bd5de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7620bd5de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7620bd5de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7620bd5de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7620bd5de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7620bd5de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7620bd5d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7620bd5de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7620bd5de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7620bd5de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7620bd5de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7620bd5de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7620bd5de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7620bd5de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7620bd5de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7620bd5de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7620bd5de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7620bd5d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7620bd5d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7620bd5de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7620bd5de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7620bd5de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7620bd5de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7620bd5de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7620bd5de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7620bd5de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7620bd5de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7620bd5de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7620bd5de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f25752f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f25752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f25752f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f25752f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f25752fe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f25752fe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f25752f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f25752fe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f25752fe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f25752fe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7620bd5de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7620bd5de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f25752fe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f25752fe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f25752fe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f25752fe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f25752fe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f25752fe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f25752fe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f25752fe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f25752fe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f25752fe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f25752fe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f25752fe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f25752fe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f25752fe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f25752fe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f25752fe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f25752f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f25752f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f25752fe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f25752fe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7620bd5de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7620bd5de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f25752fe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f25752fe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f25752fe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f25752fe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f25752fe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f25752fe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f25752fe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f25752fe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f25752fe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f25752fe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f25752fe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f25752fe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f25752fe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f25752fe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f25752fe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f25752fe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cf25752fe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cf25752fe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f25752fe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f25752fe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7620bd5de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7620bd5de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f25752fe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f25752fe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f25752fec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f25752fec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f25752fe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f25752fe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f25752fe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f25752fe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f25752fe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f25752fe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f25752fe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f25752fe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74b6b64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74b6b64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74b6b64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74b6b64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74b6b64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74b6b64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74b6b642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74b6b642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7620bd5de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7620bd5de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74b6b64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74b6b64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74b6b642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74b6b642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74b6b642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74b6b642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74b6b642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74b6b642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74b6b642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74b6b642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74b6b642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74b6b642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74b6b642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74b6b642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74b6b642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74b6b642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74b6b642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74b6b642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74b6b642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74b6b642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7620bd5de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7620bd5de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74b6b642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74b6b642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74b6b642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d74b6b642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74b6b642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74b6b642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74b6b64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74b6b64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74b6b642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d74b6b642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74b6b642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74b6b642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74b6b642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74b6b642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74b6b642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74b6b642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74b6b642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d74b6b642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74b6b642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d74b6b6423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7620bd5d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7620bd5d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74b6b642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74b6b642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74b6b642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74b6b642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74b6b642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74b6b642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74b6b642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74b6b642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d74b6b642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d74b6b642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7620bd5de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7620bd5de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7620bd5de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7620bd5de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0"/>
              </a:spcBef>
              <a:spcAft>
                <a:spcPts val="0"/>
              </a:spcAft>
              <a:buClr>
                <a:schemeClr val="accent1"/>
              </a:buClr>
              <a:buSzPts val="1400"/>
              <a:buChar char="○"/>
              <a:defRPr>
                <a:solidFill>
                  <a:schemeClr val="accent1"/>
                </a:solidFill>
              </a:defRPr>
            </a:lvl2pPr>
            <a:lvl3pPr indent="-317500" lvl="2" marL="1371600" rtl="0">
              <a:spcBef>
                <a:spcPts val="0"/>
              </a:spcBef>
              <a:spcAft>
                <a:spcPts val="0"/>
              </a:spcAft>
              <a:buClr>
                <a:schemeClr val="accent1"/>
              </a:buClr>
              <a:buSzPts val="1400"/>
              <a:buChar char="■"/>
              <a:defRPr>
                <a:solidFill>
                  <a:schemeClr val="accent1"/>
                </a:solidFill>
              </a:defRPr>
            </a:lvl3pPr>
            <a:lvl4pPr indent="-317500" lvl="3" marL="1828800" rtl="0">
              <a:spcBef>
                <a:spcPts val="0"/>
              </a:spcBef>
              <a:spcAft>
                <a:spcPts val="0"/>
              </a:spcAft>
              <a:buClr>
                <a:schemeClr val="accent1"/>
              </a:buClr>
              <a:buSzPts val="1400"/>
              <a:buChar char="●"/>
              <a:defRPr>
                <a:solidFill>
                  <a:schemeClr val="accent1"/>
                </a:solidFill>
              </a:defRPr>
            </a:lvl4pPr>
            <a:lvl5pPr indent="-317500" lvl="4" marL="2286000" rtl="0">
              <a:spcBef>
                <a:spcPts val="0"/>
              </a:spcBef>
              <a:spcAft>
                <a:spcPts val="0"/>
              </a:spcAft>
              <a:buClr>
                <a:schemeClr val="accent1"/>
              </a:buClr>
              <a:buSzPts val="1400"/>
              <a:buChar char="○"/>
              <a:defRPr>
                <a:solidFill>
                  <a:schemeClr val="accent1"/>
                </a:solidFill>
              </a:defRPr>
            </a:lvl5pPr>
            <a:lvl6pPr indent="-317500" lvl="5" marL="2743200" rtl="0">
              <a:spcBef>
                <a:spcPts val="0"/>
              </a:spcBef>
              <a:spcAft>
                <a:spcPts val="0"/>
              </a:spcAft>
              <a:buClr>
                <a:schemeClr val="accent1"/>
              </a:buClr>
              <a:buSzPts val="1400"/>
              <a:buChar char="■"/>
              <a:defRPr>
                <a:solidFill>
                  <a:schemeClr val="accent1"/>
                </a:solidFill>
              </a:defRPr>
            </a:lvl6pPr>
            <a:lvl7pPr indent="-317500" lvl="6" marL="3200400" rtl="0">
              <a:spcBef>
                <a:spcPts val="0"/>
              </a:spcBef>
              <a:spcAft>
                <a:spcPts val="0"/>
              </a:spcAft>
              <a:buClr>
                <a:schemeClr val="accent1"/>
              </a:buClr>
              <a:buSzPts val="1400"/>
              <a:buChar char="●"/>
              <a:defRPr>
                <a:solidFill>
                  <a:schemeClr val="accent1"/>
                </a:solidFill>
              </a:defRPr>
            </a:lvl7pPr>
            <a:lvl8pPr indent="-317500" lvl="7" marL="3657600" rtl="0">
              <a:spcBef>
                <a:spcPts val="0"/>
              </a:spcBef>
              <a:spcAft>
                <a:spcPts val="0"/>
              </a:spcAft>
              <a:buClr>
                <a:schemeClr val="accent1"/>
              </a:buClr>
              <a:buSzPts val="1400"/>
              <a:buChar char="○"/>
              <a:defRPr>
                <a:solidFill>
                  <a:schemeClr val="accent1"/>
                </a:solidFill>
              </a:defRPr>
            </a:lvl8pPr>
            <a:lvl9pPr indent="-317500" lvl="8" marL="4114800" rtl="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89.jpg"/><Relationship Id="rId5" Type="http://schemas.openxmlformats.org/officeDocument/2006/relationships/image" Target="../media/image4.jpg"/><Relationship Id="rId6"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Dlr90NLDp-0"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5.jp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LUAgAF4Khmg" TargetMode="External"/><Relationship Id="rId4" Type="http://schemas.openxmlformats.org/officeDocument/2006/relationships/image" Target="../media/image12.jpg"/><Relationship Id="rId5" Type="http://schemas.openxmlformats.org/officeDocument/2006/relationships/hyperlink" Target="http://www.youtube.com/watch?v=p6pBEHBXmKk" TargetMode="External"/><Relationship Id="rId6" Type="http://schemas.openxmlformats.org/officeDocument/2006/relationships/image" Target="../media/image15.jpg"/><Relationship Id="rId7" Type="http://schemas.openxmlformats.org/officeDocument/2006/relationships/hyperlink" Target="http://www.youtube.com/watch?v=mAPOtWEavmw" TargetMode="External"/><Relationship Id="rId8"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Fl2P5EfPO30" TargetMode="External"/><Relationship Id="rId4" Type="http://schemas.openxmlformats.org/officeDocument/2006/relationships/image" Target="../media/image13.jpg"/><Relationship Id="rId5" Type="http://schemas.openxmlformats.org/officeDocument/2006/relationships/hyperlink" Target="http://www.youtube.com/watch?v=6SJlEQi2t40" TargetMode="External"/><Relationship Id="rId6"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UtmNzRXZh4A" TargetMode="External"/><Relationship Id="rId4" Type="http://schemas.openxmlformats.org/officeDocument/2006/relationships/image" Target="../media/image18.jpg"/><Relationship Id="rId5" Type="http://schemas.openxmlformats.org/officeDocument/2006/relationships/hyperlink" Target="http://www.youtube.com/watch?v=cscn5ktObZw" TargetMode="External"/><Relationship Id="rId6"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jpg"/><Relationship Id="rId4"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1ob6T7_QVnQ" TargetMode="Externa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jpg"/><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P_Pml0vWMnk" TargetMode="External"/><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jpg"/><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Kuw8YjSbKd4" TargetMode="External"/><Relationship Id="rId4" Type="http://schemas.openxmlformats.org/officeDocument/2006/relationships/image" Target="../media/image35.jpg"/><Relationship Id="rId5" Type="http://schemas.openxmlformats.org/officeDocument/2006/relationships/hyperlink" Target="http://www.youtube.com/watch?v=i7vJ2UFbeXA" TargetMode="External"/><Relationship Id="rId6" Type="http://schemas.openxmlformats.org/officeDocument/2006/relationships/image" Target="../media/image29.jpg"/><Relationship Id="rId7" Type="http://schemas.openxmlformats.org/officeDocument/2006/relationships/hyperlink" Target="http://www.youtube.com/watch?v=usfiAsWR4qU" TargetMode="External"/><Relationship Id="rId8"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jpg"/><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jpg"/><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youtube.com/watch?v=tF5kr251BRs" TargetMode="External"/><Relationship Id="rId4" Type="http://schemas.openxmlformats.org/officeDocument/2006/relationships/image" Target="../media/image42.jpg"/><Relationship Id="rId5" Type="http://schemas.openxmlformats.org/officeDocument/2006/relationships/hyperlink" Target="http://www.youtube.com/watch?v=8dUZfBTbI0k" TargetMode="External"/><Relationship Id="rId6" Type="http://schemas.openxmlformats.org/officeDocument/2006/relationships/image" Target="../media/image4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youtube.com/watch?v=ps1Ahh9AH44" TargetMode="External"/><Relationship Id="rId4"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3.jpg"/><Relationship Id="rId4"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youtube.com/watch?v=qUKPL0kJdME" TargetMode="External"/><Relationship Id="rId4" Type="http://schemas.openxmlformats.org/officeDocument/2006/relationships/image" Target="../media/image44.jpg"/><Relationship Id="rId5" Type="http://schemas.openxmlformats.org/officeDocument/2006/relationships/hyperlink" Target="http://www.youtube.com/watch?v=oy2zDJPIgwc" TargetMode="External"/><Relationship Id="rId6" Type="http://schemas.openxmlformats.org/officeDocument/2006/relationships/image" Target="../media/image50.jpg"/><Relationship Id="rId7" Type="http://schemas.openxmlformats.org/officeDocument/2006/relationships/hyperlink" Target="http://www.youtube.com/watch?v=KyzQESJjDpI" TargetMode="External"/><Relationship Id="rId8" Type="http://schemas.openxmlformats.org/officeDocument/2006/relationships/image" Target="../media/image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youtube.com/watch?v=jyjVCbTo5F0" TargetMode="External"/><Relationship Id="rId4" Type="http://schemas.openxmlformats.org/officeDocument/2006/relationships/image" Target="../media/image48.jpg"/><Relationship Id="rId5" Type="http://schemas.openxmlformats.org/officeDocument/2006/relationships/hyperlink" Target="http://www.youtube.com/watch?v=9bK9h12Qdvs" TargetMode="External"/><Relationship Id="rId6" Type="http://schemas.openxmlformats.org/officeDocument/2006/relationships/image" Target="../media/image51.jpg"/><Relationship Id="rId7" Type="http://schemas.openxmlformats.org/officeDocument/2006/relationships/hyperlink" Target="http://www.youtube.com/watch?v=BMYjGkgzinU" TargetMode="External"/><Relationship Id="rId8" Type="http://schemas.openxmlformats.org/officeDocument/2006/relationships/image" Target="../media/image5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www.youtube.com/watch?v=kqvBJc9IovI" TargetMode="External"/><Relationship Id="rId4" Type="http://schemas.openxmlformats.org/officeDocument/2006/relationships/image" Target="../media/image56.jpg"/><Relationship Id="rId5" Type="http://schemas.openxmlformats.org/officeDocument/2006/relationships/hyperlink" Target="http://www.youtube.com/watch?v=W2qW6fOtAMY" TargetMode="External"/><Relationship Id="rId6" Type="http://schemas.openxmlformats.org/officeDocument/2006/relationships/image" Target="../media/image6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www.youtube.com/watch?v=vlSR8Wlmpac" TargetMode="External"/><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jpg"/><Relationship Id="rId4" Type="http://schemas.openxmlformats.org/officeDocument/2006/relationships/image" Target="../media/image5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www.youtube.com/watch?v=XoBo8dlPcQo" TargetMode="External"/><Relationship Id="rId4" Type="http://schemas.openxmlformats.org/officeDocument/2006/relationships/image" Target="../media/image6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youtube.com/watch?v=KleocjaCuKI" TargetMode="External"/><Relationship Id="rId4" Type="http://schemas.openxmlformats.org/officeDocument/2006/relationships/image" Target="../media/image6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www.youtube.com/watch?v=h94BdxnheeM" TargetMode="External"/><Relationship Id="rId4" Type="http://schemas.openxmlformats.org/officeDocument/2006/relationships/image" Target="../media/image72.jpg"/><Relationship Id="rId5" Type="http://schemas.openxmlformats.org/officeDocument/2006/relationships/hyperlink" Target="http://www.youtube.com/watch?v=_Od7gx3Dc-U" TargetMode="External"/><Relationship Id="rId6" Type="http://schemas.openxmlformats.org/officeDocument/2006/relationships/image" Target="../media/image7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www.youtube.com/watch?v=oJg4XbzSV9Q" TargetMode="External"/><Relationship Id="rId4" Type="http://schemas.openxmlformats.org/officeDocument/2006/relationships/image" Target="../media/image7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9.jpg"/><Relationship Id="rId4" Type="http://schemas.openxmlformats.org/officeDocument/2006/relationships/hyperlink" Target="http://www.youtube.com/watch?v=X7rtImnDkEc" TargetMode="External"/><Relationship Id="rId5" Type="http://schemas.openxmlformats.org/officeDocument/2006/relationships/image" Target="../media/image7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www.youtube.com/watch?v=rP42C-4zL3w" TargetMode="External"/><Relationship Id="rId4" Type="http://schemas.openxmlformats.org/officeDocument/2006/relationships/image" Target="../media/image82.jpg"/><Relationship Id="rId5" Type="http://schemas.openxmlformats.org/officeDocument/2006/relationships/image" Target="../media/image8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7.jpg"/><Relationship Id="rId4" Type="http://schemas.openxmlformats.org/officeDocument/2006/relationships/hyperlink" Target="http://www.youtube.com/watch?v=bd2cBUJmDr8" TargetMode="External"/><Relationship Id="rId5" Type="http://schemas.openxmlformats.org/officeDocument/2006/relationships/image" Target="../media/image8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www.youtube.com/watch?v=WLT55kPIFCo" TargetMode="External"/><Relationship Id="rId4" Type="http://schemas.openxmlformats.org/officeDocument/2006/relationships/image" Target="../media/image8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1500" y="2109650"/>
            <a:ext cx="8329800" cy="130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Music Timeline</a:t>
            </a:r>
            <a:endParaRPr/>
          </a:p>
        </p:txBody>
      </p:sp>
      <p:sp>
        <p:nvSpPr>
          <p:cNvPr id="60" name="Google Shape;60;p13"/>
          <p:cNvSpPr txBox="1"/>
          <p:nvPr>
            <p:ph idx="1" type="subTitle"/>
          </p:nvPr>
        </p:nvSpPr>
        <p:spPr>
          <a:xfrm>
            <a:off x="301375" y="4048500"/>
            <a:ext cx="8329800" cy="57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Music From The Middle Ages T</a:t>
            </a:r>
            <a:r>
              <a:rPr lang="en"/>
              <a:t>hrough 20th Century Period </a:t>
            </a:r>
            <a:endParaRPr/>
          </a:p>
        </p:txBody>
      </p:sp>
      <p:pic>
        <p:nvPicPr>
          <p:cNvPr id="61" name="Google Shape;61;p13"/>
          <p:cNvPicPr preferRelativeResize="0"/>
          <p:nvPr/>
        </p:nvPicPr>
        <p:blipFill>
          <a:blip r:embed="rId3">
            <a:alphaModFix/>
          </a:blip>
          <a:stretch>
            <a:fillRect/>
          </a:stretch>
        </p:blipFill>
        <p:spPr>
          <a:xfrm>
            <a:off x="0" y="0"/>
            <a:ext cx="2574753" cy="2642800"/>
          </a:xfrm>
          <a:prstGeom prst="rect">
            <a:avLst/>
          </a:prstGeom>
          <a:noFill/>
          <a:ln>
            <a:noFill/>
          </a:ln>
        </p:spPr>
      </p:pic>
      <p:pic>
        <p:nvPicPr>
          <p:cNvPr id="62" name="Google Shape;62;p13"/>
          <p:cNvPicPr preferRelativeResize="0"/>
          <p:nvPr/>
        </p:nvPicPr>
        <p:blipFill>
          <a:blip r:embed="rId4">
            <a:alphaModFix/>
          </a:blip>
          <a:stretch>
            <a:fillRect/>
          </a:stretch>
        </p:blipFill>
        <p:spPr>
          <a:xfrm>
            <a:off x="2574750" y="0"/>
            <a:ext cx="3846794" cy="2642798"/>
          </a:xfrm>
          <a:prstGeom prst="rect">
            <a:avLst/>
          </a:prstGeom>
          <a:noFill/>
          <a:ln>
            <a:noFill/>
          </a:ln>
        </p:spPr>
      </p:pic>
      <p:pic>
        <p:nvPicPr>
          <p:cNvPr id="63" name="Google Shape;63;p13"/>
          <p:cNvPicPr preferRelativeResize="0"/>
          <p:nvPr/>
        </p:nvPicPr>
        <p:blipFill>
          <a:blip r:embed="rId5">
            <a:alphaModFix/>
          </a:blip>
          <a:stretch>
            <a:fillRect/>
          </a:stretch>
        </p:blipFill>
        <p:spPr>
          <a:xfrm>
            <a:off x="6074550" y="0"/>
            <a:ext cx="3069449" cy="2508476"/>
          </a:xfrm>
          <a:prstGeom prst="rect">
            <a:avLst/>
          </a:prstGeom>
          <a:noFill/>
          <a:ln>
            <a:noFill/>
          </a:ln>
        </p:spPr>
      </p:pic>
      <p:pic>
        <p:nvPicPr>
          <p:cNvPr id="64" name="Google Shape;64;p13"/>
          <p:cNvPicPr preferRelativeResize="0"/>
          <p:nvPr/>
        </p:nvPicPr>
        <p:blipFill>
          <a:blip r:embed="rId6">
            <a:alphaModFix/>
          </a:blip>
          <a:stretch>
            <a:fillRect/>
          </a:stretch>
        </p:blipFill>
        <p:spPr>
          <a:xfrm>
            <a:off x="4289600" y="1486125"/>
            <a:ext cx="4854399" cy="241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Gregorian Chant - “Dies Irae”</a:t>
            </a:r>
            <a:endParaRPr/>
          </a:p>
        </p:txBody>
      </p:sp>
      <p:pic>
        <p:nvPicPr>
          <p:cNvPr descr="This is a rendition of the famous 13th century Latin Catholic hymn, &quot;Dies Irae&quot; (or, &quot;Day of Wrath,&quot; about the Second Coming of Christ and Judgment Day). This rendition is off the 1994 CD, &quot;Ego sum Ressurectio,&quot; and is difficult to find." id="125" name="Google Shape;125;p22" title="Gregorian Chant - &quot;Dies Irae&quot;">
            <a:hlinkClick r:id="rId3"/>
          </p:cNvPr>
          <p:cNvPicPr preferRelativeResize="0"/>
          <p:nvPr/>
        </p:nvPicPr>
        <p:blipFill>
          <a:blip r:embed="rId4">
            <a:alphaModFix/>
          </a:blip>
          <a:stretch>
            <a:fillRect/>
          </a:stretch>
        </p:blipFill>
        <p:spPr>
          <a:xfrm>
            <a:off x="2709750" y="1220788"/>
            <a:ext cx="3724500" cy="329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125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000"/>
              <a:t>Renaissance Period (</a:t>
            </a:r>
            <a:r>
              <a:rPr lang="en"/>
              <a:t>1450 AD - 1600 AD)</a:t>
            </a:r>
            <a:endParaRPr b="1"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31" name="Google Shape;131;p23"/>
          <p:cNvPicPr preferRelativeResize="0"/>
          <p:nvPr/>
        </p:nvPicPr>
        <p:blipFill>
          <a:blip r:embed="rId3">
            <a:alphaModFix/>
          </a:blip>
          <a:stretch>
            <a:fillRect/>
          </a:stretch>
        </p:blipFill>
        <p:spPr>
          <a:xfrm>
            <a:off x="3221225" y="1346150"/>
            <a:ext cx="2605424" cy="3285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Renaissance</a:t>
            </a:r>
            <a:endParaRPr/>
          </a:p>
        </p:txBody>
      </p:sp>
      <p:sp>
        <p:nvSpPr>
          <p:cNvPr id="137" name="Google Shape;137;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Renaissance</a:t>
            </a:r>
            <a:r>
              <a:rPr lang="en"/>
              <a:t> was a time of “rebirth”. During this era, an </a:t>
            </a:r>
            <a:r>
              <a:rPr lang="en"/>
              <a:t>individual</a:t>
            </a:r>
            <a:r>
              <a:rPr lang="en"/>
              <a:t> by the name of Josquin Desprez was the greatest composers of time, the Mozart or Beethoven of his day. Composers in those days turned to the Old Testament of the Bible to continued to set the </a:t>
            </a:r>
            <a:r>
              <a:rPr lang="en"/>
              <a:t>prescribed text of the Mass, especially from the books of Psalms and Lamentation. Towards the end of 1530, a new kind of popular song took Europe by surprise, a madrigal.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143" name="Google Shape;143;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1460: </a:t>
            </a:r>
            <a:r>
              <a:rPr lang="en"/>
              <a:t>The invention of the printing press by Johannes Guerberg.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144" name="Google Shape;144;p25"/>
          <p:cNvPicPr preferRelativeResize="0"/>
          <p:nvPr/>
        </p:nvPicPr>
        <p:blipFill>
          <a:blip r:embed="rId3">
            <a:alphaModFix/>
          </a:blip>
          <a:stretch>
            <a:fillRect/>
          </a:stretch>
        </p:blipFill>
        <p:spPr>
          <a:xfrm>
            <a:off x="3074188" y="1755738"/>
            <a:ext cx="2352675" cy="303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150" name="Google Shape;150;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1525:</a:t>
            </a:r>
            <a:r>
              <a:rPr lang="en"/>
              <a:t> The Counter-Reformation, a </a:t>
            </a:r>
            <a:r>
              <a:rPr lang="en"/>
              <a:t>movement</a:t>
            </a:r>
            <a:r>
              <a:rPr lang="en"/>
              <a:t> that changed art, architecture, and music.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151" name="Google Shape;151;p26"/>
          <p:cNvPicPr preferRelativeResize="0"/>
          <p:nvPr/>
        </p:nvPicPr>
        <p:blipFill>
          <a:blip r:embed="rId3">
            <a:alphaModFix/>
          </a:blip>
          <a:stretch>
            <a:fillRect/>
          </a:stretch>
        </p:blipFill>
        <p:spPr>
          <a:xfrm>
            <a:off x="2089550" y="1947321"/>
            <a:ext cx="4964900" cy="262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157" name="Google Shape;157;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1530: </a:t>
            </a:r>
            <a:r>
              <a:rPr lang="en"/>
              <a:t>The Madrigal, a new king of popular and polyphonic.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158" name="Google Shape;158;p27"/>
          <p:cNvPicPr preferRelativeResize="0"/>
          <p:nvPr/>
        </p:nvPicPr>
        <p:blipFill>
          <a:blip r:embed="rId3">
            <a:alphaModFix/>
          </a:blip>
          <a:stretch>
            <a:fillRect/>
          </a:stretch>
        </p:blipFill>
        <p:spPr>
          <a:xfrm>
            <a:off x="2159874" y="1881975"/>
            <a:ext cx="4457575" cy="248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164" name="Google Shape;164;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1650:</a:t>
            </a:r>
            <a:r>
              <a:rPr lang="en"/>
              <a:t> The most popular type of dance, the pavane.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165" name="Google Shape;165;p28"/>
          <p:cNvPicPr preferRelativeResize="0"/>
          <p:nvPr/>
        </p:nvPicPr>
        <p:blipFill>
          <a:blip r:embed="rId3">
            <a:alphaModFix/>
          </a:blip>
          <a:stretch>
            <a:fillRect/>
          </a:stretch>
        </p:blipFill>
        <p:spPr>
          <a:xfrm>
            <a:off x="1737950" y="1840852"/>
            <a:ext cx="6311048" cy="257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Renaissance</a:t>
            </a:r>
            <a:endParaRPr b="1"/>
          </a:p>
        </p:txBody>
      </p:sp>
      <p:sp>
        <p:nvSpPr>
          <p:cNvPr id="171" name="Google Shape;171;p29"/>
          <p:cNvSpPr txBox="1"/>
          <p:nvPr>
            <p:ph idx="1" type="body"/>
          </p:nvPr>
        </p:nvSpPr>
        <p:spPr>
          <a:xfrm>
            <a:off x="311700" y="1152300"/>
            <a:ext cx="8520600" cy="3397200"/>
          </a:xfrm>
          <a:prstGeom prst="rect">
            <a:avLst/>
          </a:prstGeom>
        </p:spPr>
        <p:txBody>
          <a:bodyPr anchorCtr="0" anchor="t" bIns="91425" lIns="91425" spcFirstLastPara="1" rIns="91425" wrap="square" tIns="91425">
            <a:normAutofit fontScale="25000" lnSpcReduction="20000"/>
          </a:bodyPr>
          <a:lstStyle/>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Renaissance:</a:t>
            </a:r>
            <a:r>
              <a:rPr lang="en" sz="7500">
                <a:solidFill>
                  <a:srgbClr val="3F3F3F"/>
                </a:solidFill>
                <a:latin typeface="Arial"/>
                <a:ea typeface="Arial"/>
                <a:cs typeface="Arial"/>
                <a:sym typeface="Arial"/>
              </a:rPr>
              <a:t> </a:t>
            </a:r>
            <a:r>
              <a:rPr lang="en" sz="7500">
                <a:solidFill>
                  <a:srgbClr val="575757"/>
                </a:solidFill>
                <a:latin typeface="Arial"/>
                <a:ea typeface="Arial"/>
                <a:cs typeface="Arial"/>
                <a:sym typeface="Arial"/>
              </a:rPr>
              <a:t>period of intellectual and artistic flowering that occurred first in Italy, then in France, and finally in England, during the years 1350–1600</a:t>
            </a:r>
            <a:endParaRPr sz="7500">
              <a:solidFill>
                <a:srgbClr val="575757"/>
              </a:solidFill>
              <a:latin typeface="Arial"/>
              <a:ea typeface="Arial"/>
              <a:cs typeface="Arial"/>
              <a:sym typeface="Arial"/>
            </a:endParaRPr>
          </a:p>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Counter-Reformation:</a:t>
            </a:r>
            <a:r>
              <a:rPr lang="en" sz="7500">
                <a:solidFill>
                  <a:srgbClr val="3F3F3F"/>
                </a:solidFill>
                <a:latin typeface="Arial"/>
                <a:ea typeface="Arial"/>
                <a:cs typeface="Arial"/>
                <a:sym typeface="Arial"/>
              </a:rPr>
              <a:t> </a:t>
            </a:r>
            <a:r>
              <a:rPr lang="en" sz="7500">
                <a:solidFill>
                  <a:srgbClr val="575757"/>
                </a:solidFill>
                <a:latin typeface="Arial"/>
                <a:ea typeface="Arial"/>
                <a:cs typeface="Arial"/>
                <a:sym typeface="Arial"/>
              </a:rPr>
              <a:t>a movement that fostered reform in the Roman Catholic Church in response to the challenge of the Protestant Reformation and led to a conservative, austere approach to art</a:t>
            </a:r>
            <a:endParaRPr sz="7500">
              <a:solidFill>
                <a:srgbClr val="575757"/>
              </a:solidFill>
              <a:latin typeface="Arial"/>
              <a:ea typeface="Arial"/>
              <a:cs typeface="Arial"/>
              <a:sym typeface="Arial"/>
            </a:endParaRPr>
          </a:p>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Pavane:</a:t>
            </a:r>
            <a:r>
              <a:rPr lang="en" sz="7500">
                <a:solidFill>
                  <a:srgbClr val="3F3F3F"/>
                </a:solidFill>
                <a:latin typeface="Arial"/>
                <a:ea typeface="Arial"/>
                <a:cs typeface="Arial"/>
                <a:sym typeface="Arial"/>
              </a:rPr>
              <a:t> </a:t>
            </a:r>
            <a:r>
              <a:rPr lang="en" sz="7500">
                <a:solidFill>
                  <a:srgbClr val="575757"/>
                </a:solidFill>
                <a:latin typeface="Arial"/>
                <a:ea typeface="Arial"/>
                <a:cs typeface="Arial"/>
                <a:sym typeface="Arial"/>
              </a:rPr>
              <a:t>slow, gliding Renaissance dance in duple meter performed by couples holding hands</a:t>
            </a:r>
            <a:endParaRPr sz="7500">
              <a:solidFill>
                <a:srgbClr val="575757"/>
              </a:solidFill>
              <a:latin typeface="Arial"/>
              <a:ea typeface="Arial"/>
              <a:cs typeface="Arial"/>
              <a:sym typeface="Arial"/>
            </a:endParaRPr>
          </a:p>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Humanism:</a:t>
            </a:r>
            <a:r>
              <a:rPr lang="en" sz="7500">
                <a:solidFill>
                  <a:srgbClr val="3F3F3F"/>
                </a:solidFill>
                <a:latin typeface="Arial"/>
                <a:ea typeface="Arial"/>
                <a:cs typeface="Arial"/>
                <a:sym typeface="Arial"/>
              </a:rPr>
              <a:t> </a:t>
            </a:r>
            <a:r>
              <a:rPr lang="en" sz="7500">
                <a:solidFill>
                  <a:srgbClr val="575757"/>
                </a:solidFill>
                <a:latin typeface="Arial"/>
                <a:ea typeface="Arial"/>
                <a:cs typeface="Arial"/>
                <a:sym typeface="Arial"/>
              </a:rPr>
              <a:t>the Renaissance belief that people have the capacity to create many things that are both good and beautiful; it rejoiced in the human form in all its fullness, looked outward, and indulged a passion for invention and discovery</a:t>
            </a:r>
            <a:endParaRPr sz="750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Renaissance</a:t>
            </a:r>
            <a:endParaRPr b="1"/>
          </a:p>
        </p:txBody>
      </p:sp>
      <p:sp>
        <p:nvSpPr>
          <p:cNvPr id="177" name="Google Shape;177;p30"/>
          <p:cNvSpPr txBox="1"/>
          <p:nvPr>
            <p:ph idx="1" type="body"/>
          </p:nvPr>
        </p:nvSpPr>
        <p:spPr>
          <a:xfrm>
            <a:off x="311700" y="1181625"/>
            <a:ext cx="8520600" cy="339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b="1" lang="en" sz="2000">
                <a:solidFill>
                  <a:srgbClr val="3F3F3F"/>
                </a:solidFill>
                <a:latin typeface="Arial"/>
                <a:ea typeface="Arial"/>
                <a:cs typeface="Arial"/>
                <a:sym typeface="Arial"/>
              </a:rPr>
              <a:t>G</a:t>
            </a:r>
            <a:r>
              <a:rPr b="1" lang="en" sz="2000">
                <a:solidFill>
                  <a:srgbClr val="3F3F3F"/>
                </a:solidFill>
                <a:latin typeface="Arial"/>
                <a:ea typeface="Arial"/>
                <a:cs typeface="Arial"/>
                <a:sym typeface="Arial"/>
              </a:rPr>
              <a:t>alliard: </a:t>
            </a:r>
            <a:r>
              <a:rPr lang="en" sz="2000">
                <a:solidFill>
                  <a:srgbClr val="575757"/>
                </a:solidFill>
                <a:latin typeface="Arial"/>
                <a:ea typeface="Arial"/>
                <a:cs typeface="Arial"/>
                <a:sym typeface="Arial"/>
              </a:rPr>
              <a:t>a fast, leaping Renaissance dance in triple meter</a:t>
            </a:r>
            <a:endParaRPr sz="2000">
              <a:solidFill>
                <a:srgbClr val="575757"/>
              </a:solidFill>
              <a:latin typeface="Arial"/>
              <a:ea typeface="Arial"/>
              <a:cs typeface="Arial"/>
              <a:sym typeface="Arial"/>
            </a:endParaRPr>
          </a:p>
          <a:p>
            <a:pPr indent="-355600" lvl="0" marL="457200" rtl="0" algn="l">
              <a:spcBef>
                <a:spcPts val="0"/>
              </a:spcBef>
              <a:spcAft>
                <a:spcPts val="0"/>
              </a:spcAft>
              <a:buSzPts val="2000"/>
              <a:buFont typeface="Arial"/>
              <a:buChar char="●"/>
            </a:pPr>
            <a:r>
              <a:rPr b="1" lang="en" sz="2000">
                <a:solidFill>
                  <a:srgbClr val="3F3F3F"/>
                </a:solidFill>
                <a:latin typeface="Arial"/>
                <a:ea typeface="Arial"/>
                <a:cs typeface="Arial"/>
                <a:sym typeface="Arial"/>
              </a:rPr>
              <a:t>Madrigal:</a:t>
            </a:r>
            <a:r>
              <a:rPr lang="en" sz="2000">
                <a:solidFill>
                  <a:srgbClr val="3F3F3F"/>
                </a:solidFill>
                <a:latin typeface="Arial"/>
                <a:ea typeface="Arial"/>
                <a:cs typeface="Arial"/>
                <a:sym typeface="Arial"/>
              </a:rPr>
              <a:t> </a:t>
            </a:r>
            <a:r>
              <a:rPr lang="en" sz="2000">
                <a:solidFill>
                  <a:srgbClr val="575757"/>
                </a:solidFill>
                <a:latin typeface="Arial"/>
                <a:ea typeface="Arial"/>
                <a:cs typeface="Arial"/>
                <a:sym typeface="Arial"/>
              </a:rPr>
              <a:t>a popular genre of secular vocal music that originated in Italy during the Renaissance, in which usually four or five voices sing love poems</a:t>
            </a:r>
            <a:endParaRPr sz="2000">
              <a:solidFill>
                <a:srgbClr val="575757"/>
              </a:solidFill>
              <a:latin typeface="Arial"/>
              <a:ea typeface="Arial"/>
              <a:cs typeface="Arial"/>
              <a:sym typeface="Arial"/>
            </a:endParaRPr>
          </a:p>
          <a:p>
            <a:pPr indent="-355600" lvl="0" marL="457200" rtl="0" algn="l">
              <a:spcBef>
                <a:spcPts val="0"/>
              </a:spcBef>
              <a:spcAft>
                <a:spcPts val="0"/>
              </a:spcAft>
              <a:buSzPts val="2000"/>
              <a:buFont typeface="Arial"/>
              <a:buChar char="●"/>
            </a:pPr>
            <a:r>
              <a:rPr b="1" lang="en" sz="2000">
                <a:solidFill>
                  <a:srgbClr val="3F3F3F"/>
                </a:solidFill>
                <a:latin typeface="Arial"/>
                <a:ea typeface="Arial"/>
                <a:cs typeface="Arial"/>
                <a:sym typeface="Arial"/>
              </a:rPr>
              <a:t>Madrigalisms:</a:t>
            </a:r>
            <a:r>
              <a:rPr lang="en" sz="2000">
                <a:solidFill>
                  <a:srgbClr val="3F3F3F"/>
                </a:solidFill>
                <a:latin typeface="Arial"/>
                <a:ea typeface="Arial"/>
                <a:cs typeface="Arial"/>
                <a:sym typeface="Arial"/>
              </a:rPr>
              <a:t> </a:t>
            </a:r>
            <a:r>
              <a:rPr lang="en" sz="2000">
                <a:solidFill>
                  <a:srgbClr val="575757"/>
                </a:solidFill>
                <a:latin typeface="Arial"/>
                <a:ea typeface="Arial"/>
                <a:cs typeface="Arial"/>
                <a:sym typeface="Arial"/>
              </a:rPr>
              <a:t>a device, originating in the madrigal, by which key words in a text spark a particularly expressive musical setting</a:t>
            </a:r>
            <a:endParaRPr sz="2000">
              <a:solidFill>
                <a:srgbClr val="575757"/>
              </a:solidFill>
              <a:latin typeface="Arial"/>
              <a:ea typeface="Arial"/>
              <a:cs typeface="Arial"/>
              <a:sym typeface="Arial"/>
            </a:endParaRPr>
          </a:p>
          <a:p>
            <a:pPr indent="-355600" lvl="0" marL="457200" rtl="0" algn="l">
              <a:spcBef>
                <a:spcPts val="0"/>
              </a:spcBef>
              <a:spcAft>
                <a:spcPts val="0"/>
              </a:spcAft>
              <a:buSzPts val="2000"/>
              <a:buFont typeface="Arial"/>
              <a:buChar char="●"/>
            </a:pPr>
            <a:r>
              <a:rPr b="1" lang="en" sz="2000">
                <a:solidFill>
                  <a:srgbClr val="3F3F3F"/>
                </a:solidFill>
                <a:latin typeface="Arial"/>
                <a:ea typeface="Arial"/>
                <a:cs typeface="Arial"/>
                <a:sym typeface="Arial"/>
              </a:rPr>
              <a:t>Motet:</a:t>
            </a:r>
            <a:r>
              <a:rPr lang="en" sz="2000">
                <a:solidFill>
                  <a:srgbClr val="3F3F3F"/>
                </a:solidFill>
                <a:latin typeface="Arial"/>
                <a:ea typeface="Arial"/>
                <a:cs typeface="Arial"/>
                <a:sym typeface="Arial"/>
              </a:rPr>
              <a:t> </a:t>
            </a:r>
            <a:r>
              <a:rPr lang="en" sz="2000">
                <a:solidFill>
                  <a:srgbClr val="575757"/>
                </a:solidFill>
                <a:latin typeface="Arial"/>
                <a:ea typeface="Arial"/>
                <a:cs typeface="Arial"/>
                <a:sym typeface="Arial"/>
              </a:rPr>
              <a:t>a composition for choir or larger chorus setting a religious, devotional, or solemn text; often sung a cappella</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a:t>
            </a:r>
            <a:r>
              <a:rPr lang="en"/>
              <a:t>Renaissance</a:t>
            </a:r>
            <a:r>
              <a:rPr lang="en"/>
              <a:t> </a:t>
            </a:r>
            <a:endParaRPr/>
          </a:p>
        </p:txBody>
      </p:sp>
      <p:sp>
        <p:nvSpPr>
          <p:cNvPr id="183" name="Google Shape;183;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Josquin Desprez (1455-1504)</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4" name="Google Shape;184;p31"/>
          <p:cNvPicPr preferRelativeResize="0"/>
          <p:nvPr/>
        </p:nvPicPr>
        <p:blipFill>
          <a:blip r:embed="rId3">
            <a:alphaModFix/>
          </a:blip>
          <a:stretch>
            <a:fillRect/>
          </a:stretch>
        </p:blipFill>
        <p:spPr>
          <a:xfrm>
            <a:off x="4190996" y="1620099"/>
            <a:ext cx="2418899" cy="2500224"/>
          </a:xfrm>
          <a:prstGeom prst="rect">
            <a:avLst/>
          </a:prstGeom>
          <a:noFill/>
          <a:ln>
            <a:noFill/>
          </a:ln>
        </p:spPr>
      </p:pic>
      <p:sp>
        <p:nvSpPr>
          <p:cNvPr id="185" name="Google Shape;185;p31"/>
          <p:cNvSpPr txBox="1"/>
          <p:nvPr/>
        </p:nvSpPr>
        <p:spPr>
          <a:xfrm>
            <a:off x="381750" y="1778125"/>
            <a:ext cx="3666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Pursued fame and fortune as musicians of northern France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Worked for dukes in Milan and Ferrara, and in Rome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Composed all musical genres of his day, secular as well as sacred.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A temperamental person with an egotistical personality</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Wrote </a:t>
            </a:r>
            <a:r>
              <a:rPr i="1" lang="en">
                <a:latin typeface="Old Standard TT"/>
                <a:ea typeface="Old Standard TT"/>
                <a:cs typeface="Old Standard TT"/>
                <a:sym typeface="Old Standard TT"/>
              </a:rPr>
              <a:t>Ave Maria</a:t>
            </a:r>
            <a:endParaRPr i="1">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Greatest composer of the Renaissance</a:t>
            </a:r>
            <a:endParaRPr>
              <a:latin typeface="Old Standard TT"/>
              <a:ea typeface="Old Standard TT"/>
              <a:cs typeface="Old Standard TT"/>
              <a:sym typeface="Old Standard TT"/>
            </a:endParaRPr>
          </a:p>
        </p:txBody>
      </p:sp>
      <p:pic>
        <p:nvPicPr>
          <p:cNvPr id="186" name="Google Shape;186;p31"/>
          <p:cNvPicPr preferRelativeResize="0"/>
          <p:nvPr/>
        </p:nvPicPr>
        <p:blipFill>
          <a:blip r:embed="rId4">
            <a:alphaModFix/>
          </a:blip>
          <a:stretch>
            <a:fillRect/>
          </a:stretch>
        </p:blipFill>
        <p:spPr>
          <a:xfrm>
            <a:off x="6911575" y="1439374"/>
            <a:ext cx="1818775" cy="2634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125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000"/>
              <a:t>Middle Ages </a:t>
            </a:r>
            <a:r>
              <a:rPr lang="en" sz="4000"/>
              <a:t>(</a:t>
            </a:r>
            <a:r>
              <a:rPr lang="en"/>
              <a:t>476 AD - 1450 AD)</a:t>
            </a:r>
            <a:endParaRPr b="1"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0" name="Google Shape;70;p14"/>
          <p:cNvSpPr txBox="1"/>
          <p:nvPr>
            <p:ph idx="1" type="body"/>
          </p:nvPr>
        </p:nvSpPr>
        <p:spPr>
          <a:xfrm>
            <a:off x="311700" y="2169900"/>
            <a:ext cx="8520600" cy="235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Clr>
                <a:schemeClr val="dk1"/>
              </a:buClr>
              <a:buSzPts val="1100"/>
              <a:buFont typeface="Arial"/>
              <a:buNone/>
            </a:pPr>
            <a:r>
              <a:t/>
            </a:r>
            <a:endParaRPr sz="3000"/>
          </a:p>
        </p:txBody>
      </p:sp>
      <p:pic>
        <p:nvPicPr>
          <p:cNvPr id="71" name="Google Shape;71;p14"/>
          <p:cNvPicPr preferRelativeResize="0"/>
          <p:nvPr/>
        </p:nvPicPr>
        <p:blipFill>
          <a:blip r:embed="rId3">
            <a:alphaModFix/>
          </a:blip>
          <a:stretch>
            <a:fillRect/>
          </a:stretch>
        </p:blipFill>
        <p:spPr>
          <a:xfrm>
            <a:off x="2149950" y="1156175"/>
            <a:ext cx="4844101" cy="3635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75175"/>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Clr>
                <a:schemeClr val="dk1"/>
              </a:buClr>
              <a:buSzPct val="51562"/>
              <a:buFont typeface="Arial"/>
              <a:buNone/>
            </a:pPr>
            <a:r>
              <a:rPr b="1" lang="en" sz="2133"/>
              <a:t>Josquin Desprez’s Music</a:t>
            </a:r>
            <a:endParaRPr b="1" sz="3333"/>
          </a:p>
        </p:txBody>
      </p:sp>
      <p:pic>
        <p:nvPicPr>
          <p:cNvPr descr="Josquin Desprez - &quot;Ave Maria&quot;" id="192" name="Google Shape;192;p32" title="Josquin Desprez - &quot;Ave Maria&quot;">
            <a:hlinkClick r:id="rId3"/>
          </p:cNvPr>
          <p:cNvPicPr preferRelativeResize="0"/>
          <p:nvPr/>
        </p:nvPicPr>
        <p:blipFill>
          <a:blip r:embed="rId4">
            <a:alphaModFix/>
          </a:blip>
          <a:stretch>
            <a:fillRect/>
          </a:stretch>
        </p:blipFill>
        <p:spPr>
          <a:xfrm>
            <a:off x="540175" y="2218475"/>
            <a:ext cx="2705600" cy="2029200"/>
          </a:xfrm>
          <a:prstGeom prst="rect">
            <a:avLst/>
          </a:prstGeom>
          <a:noFill/>
          <a:ln>
            <a:noFill/>
          </a:ln>
        </p:spPr>
      </p:pic>
      <p:pic>
        <p:nvPicPr>
          <p:cNvPr descr="Perhaps a native of the Vermandois region of Picardy, he was a singer at Milan Cathedral in 1459, remaining there until December 1472. By July 1474 he was one of the 'cantori di capella' in the chapel of Galeazzo Maria Sforza. Between 1476 and 1504 he passed into the service of Cardinal Ascanio Sforza, whom he probably accompanied in Rome in 1484. His name first appears among the papal chapel choir in 1486 and recurs sporadically; he had left the choir by 1501. In this Italian period Josquin reached artistic maturity.&#10;&#10;He then went to France (he may also have done so while at the papal chapel) and probably served Louis XII's court. Although he may have had connections with the Ferrara court (through the Sforzas) in the 1480s and 1490s, no formal relationship with the court is known before 1503 when, for a year, he was maestro di cappella there and the highest-paid singer in the chapel's history. There he probably wrote primarily masses and motets. An outbreak of plague in 1503 forced the court to leave Ferrara (Josquin's place was taken by Obrecht, who fell victim in 1505). He was in the north again, at Notre Dame at Condé, in 1504; he may have been connected with Margaret of Austria's court, 1508-11. He died in 1521. Several portraits survive, one attributed to Leonardo da Vinci.&#10;&#10;Josquin's works gradually became known throughout western Europe and were regarded as models by many composers and theorists. Petrucci's three books of his masses (1502-14) reflect contemporary esteem, as does Attaingnant's collection of his chansons (1550). Several laments were written on his death (including Gombert's elegy Musae Jovis), and as late as 1554 Jacquet of Mantua paid him tribute in a motet. He was praised by 16th-century literary figures (including Castiglione and Rabelais) and was Martin Luther's favourite composer.&#10;&#10;Josquin was the greatest composer of the high Renaissance, the most varied in invention and the most profound in expression. Much of his music cannot be dated. Generally, however, his first period (up to circa 1485) is characterized by abstract, melismatic counterpoint in the manner of Ockeghem and by tenuous relationships between words and music. The middle period (to circa 1505) saw the development and perfection of the technique of pervasive imitation based on word-generated motifs. This style has been seen as a synthesis of two traditions: the northem polyphony of Dufay, Busnois and Ockeghem, in which he presumably had his earliest training, and the more chordal, harmonically orientated practice of Italy. In the final period the relationship between word and note becomes even closer and there is increasing emphasis on declamation and rhetorical expression within a style of the utmost economy.&#10;&#10;His many motets span all three periods. One of the earliest, the four-part Victimae paschali laudes (1502), exemplifies his early style, with its dense texture, lack of imitation, patches of stagnant rhythm and rudimentary treatment of dissonance. Greater maturity is shown in Planxit autem David, in which homophonic and freely imitative passages alternate, and in Absalon, fili mi, with its flexible combination of textures. His later motets, such as In principio erat verbum, combine motivic intensity and melodic succinctness with formal clarity; they are either freely composed, four-part settings of biblical texts, or large-scale cantus firmus pieces. Transparent textures and duet writing are common.&#10;&#10;Josquin's 18 complete masses combine elements of cantus firmus, parody and paraphrase techniques. One of the earliest, L'ami Baudichon, is a cantus firmus mass on a simple dance formula; the simplicity of melody and rhythm and the clarity of harmony and texture recall the Burgundian style of the 1450s and 1460s. Fortuna desperata, on the other hand, is an early example of parody. Canonic writing and ostinato hgures are features. His last great masses, notably the Missa de beata virgine and the Missa 'Pange lingua' were preceded by works in which every resource is deployed with bravura.&#10;&#10;Josquin's secular music comprises three settings of Italian texts and numerous chansons. One of the earliest, Cela sans plus, typifies his observance of the formes fixes and the influences of the Burgundian style of Busnois and Ockeghem. Later works, such as Mille regretz, are less canonic, the clear articulation of line and points of imitation achieved by a carefull balanced hierarchy of cadences. Some, like Si j'ay perdu mon ami, look forward to the popular 'Parisian' chanson of Janequin.&#10;&#10;The Hilliard Ensemble&#10;Painting by Petrus Christus: The Lamentation" id="193" name="Google Shape;193;p32" title="Josquin Des Prez: Miserere mei Deus">
            <a:hlinkClick r:id="rId5"/>
          </p:cNvPr>
          <p:cNvPicPr preferRelativeResize="0"/>
          <p:nvPr/>
        </p:nvPicPr>
        <p:blipFill>
          <a:blip r:embed="rId6">
            <a:alphaModFix/>
          </a:blip>
          <a:stretch>
            <a:fillRect/>
          </a:stretch>
        </p:blipFill>
        <p:spPr>
          <a:xfrm>
            <a:off x="3554367" y="2218474"/>
            <a:ext cx="2705608" cy="2029200"/>
          </a:xfrm>
          <a:prstGeom prst="rect">
            <a:avLst/>
          </a:prstGeom>
          <a:noFill/>
          <a:ln>
            <a:noFill/>
          </a:ln>
        </p:spPr>
      </p:pic>
      <p:sp>
        <p:nvSpPr>
          <p:cNvPr id="194" name="Google Shape;194;p32"/>
          <p:cNvSpPr txBox="1"/>
          <p:nvPr/>
        </p:nvSpPr>
        <p:spPr>
          <a:xfrm>
            <a:off x="578725" y="1736200"/>
            <a:ext cx="266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Ave Maria</a:t>
            </a:r>
            <a:endParaRPr b="1" i="1">
              <a:latin typeface="Old Standard TT"/>
              <a:ea typeface="Old Standard TT"/>
              <a:cs typeface="Old Standard TT"/>
              <a:sym typeface="Old Standard TT"/>
            </a:endParaRPr>
          </a:p>
        </p:txBody>
      </p:sp>
      <p:sp>
        <p:nvSpPr>
          <p:cNvPr id="195" name="Google Shape;195;p32"/>
          <p:cNvSpPr txBox="1"/>
          <p:nvPr/>
        </p:nvSpPr>
        <p:spPr>
          <a:xfrm>
            <a:off x="3568850" y="1794075"/>
            <a:ext cx="270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Miserere Mei Deus</a:t>
            </a:r>
            <a:endParaRPr b="1" i="1">
              <a:latin typeface="Old Standard TT"/>
              <a:ea typeface="Old Standard TT"/>
              <a:cs typeface="Old Standard TT"/>
              <a:sym typeface="Old Standard TT"/>
            </a:endParaRPr>
          </a:p>
        </p:txBody>
      </p:sp>
      <p:sp>
        <p:nvSpPr>
          <p:cNvPr id="196" name="Google Shape;196;p32"/>
          <p:cNvSpPr txBox="1"/>
          <p:nvPr/>
        </p:nvSpPr>
        <p:spPr>
          <a:xfrm>
            <a:off x="6813825" y="1578525"/>
            <a:ext cx="156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Bergerette Savoysienne</a:t>
            </a:r>
            <a:endParaRPr b="1" i="1">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Provided to YouTube by Universal Music Group&#10;&#10;Josquin Des Prez: Bergerette savoysienne · The Clerks' Group · Edward Wickham&#10;&#10;Josquin Des Prez: Missa Fortuna desperata&#10;&#10;℗ 2001 ASV Ltd.&#10;&#10;Released on: 2001-01-01&#10;&#10;Producer: Jonathan Freeman-Attwood&#10;Studio  Personnel, Engineer: David Wright&#10;Composer: Josquin Desprez&#10;Author: Unknown Writer&#10;&#10;Auto-generated by YouTube." id="197" name="Google Shape;197;p32" title="Josquin Des Prez: Bergerette savoysienne">
            <a:hlinkClick r:id="rId7"/>
          </p:cNvPr>
          <p:cNvPicPr preferRelativeResize="0"/>
          <p:nvPr/>
        </p:nvPicPr>
        <p:blipFill>
          <a:blip r:embed="rId8">
            <a:alphaModFix/>
          </a:blip>
          <a:stretch>
            <a:fillRect/>
          </a:stretch>
        </p:blipFill>
        <p:spPr>
          <a:xfrm>
            <a:off x="6440800" y="2218476"/>
            <a:ext cx="2441150" cy="202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Renaissance </a:t>
            </a:r>
            <a:endParaRPr/>
          </a:p>
        </p:txBody>
      </p:sp>
      <p:sp>
        <p:nvSpPr>
          <p:cNvPr id="203" name="Google Shape;203;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Giovanni Pierluigi da Palestrina (1525-1594)</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4" name="Google Shape;204;p33"/>
          <p:cNvSpPr txBox="1"/>
          <p:nvPr/>
        </p:nvSpPr>
        <p:spPr>
          <a:xfrm>
            <a:off x="361650" y="2129725"/>
            <a:ext cx="3666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First </a:t>
            </a:r>
            <a:r>
              <a:rPr lang="en">
                <a:latin typeface="Old Standard TT"/>
                <a:ea typeface="Old Standard TT"/>
                <a:cs typeface="Old Standard TT"/>
                <a:sym typeface="Old Standard TT"/>
              </a:rPr>
              <a:t>composer</a:t>
            </a:r>
            <a:r>
              <a:rPr lang="en">
                <a:latin typeface="Old Standard TT"/>
                <a:ea typeface="Old Standard TT"/>
                <a:cs typeface="Old Standard TT"/>
                <a:sym typeface="Old Standard TT"/>
              </a:rPr>
              <a:t> of the church to have been a layman rather than a cleric</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Composed </a:t>
            </a:r>
            <a:r>
              <a:rPr i="1" lang="en">
                <a:latin typeface="Old Standard TT"/>
                <a:ea typeface="Old Standard TT"/>
                <a:cs typeface="Old Standard TT"/>
                <a:sym typeface="Old Standard TT"/>
              </a:rPr>
              <a:t>Kyrie of the Missa Papae Marcelli (1555)</a:t>
            </a:r>
            <a:endParaRPr i="1">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Became known as the “savior of church music”</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The fathers of the Council of Trent saw his somber, </a:t>
            </a:r>
            <a:r>
              <a:rPr lang="en">
                <a:latin typeface="Old Standard TT"/>
                <a:ea typeface="Old Standard TT"/>
                <a:cs typeface="Old Standard TT"/>
                <a:sym typeface="Old Standard TT"/>
              </a:rPr>
              <a:t>serene</a:t>
            </a:r>
            <a:r>
              <a:rPr lang="en">
                <a:latin typeface="Old Standard TT"/>
                <a:ea typeface="Old Standard TT"/>
                <a:cs typeface="Old Standard TT"/>
                <a:sym typeface="Old Standard TT"/>
              </a:rPr>
              <a:t> style of religious music as a useful vehicle to inspire the faithful to greater devotion.</a:t>
            </a:r>
            <a:endParaRPr>
              <a:latin typeface="Old Standard TT"/>
              <a:ea typeface="Old Standard TT"/>
              <a:cs typeface="Old Standard TT"/>
              <a:sym typeface="Old Standard TT"/>
            </a:endParaRPr>
          </a:p>
        </p:txBody>
      </p:sp>
      <p:pic>
        <p:nvPicPr>
          <p:cNvPr id="205" name="Google Shape;205;p33"/>
          <p:cNvPicPr preferRelativeResize="0"/>
          <p:nvPr/>
        </p:nvPicPr>
        <p:blipFill>
          <a:blip r:embed="rId3">
            <a:alphaModFix/>
          </a:blip>
          <a:stretch>
            <a:fillRect/>
          </a:stretch>
        </p:blipFill>
        <p:spPr>
          <a:xfrm>
            <a:off x="5572598" y="1212625"/>
            <a:ext cx="2387076" cy="3315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33"/>
              <a:t>Giovanni Pierluigi da Palestrina’s </a:t>
            </a:r>
            <a:r>
              <a:rPr b="1" lang="en" sz="2133"/>
              <a:t>Music</a:t>
            </a:r>
            <a:endParaRPr b="1" sz="3333"/>
          </a:p>
        </p:txBody>
      </p:sp>
      <p:sp>
        <p:nvSpPr>
          <p:cNvPr id="211" name="Google Shape;211;p34"/>
          <p:cNvSpPr txBox="1"/>
          <p:nvPr/>
        </p:nvSpPr>
        <p:spPr>
          <a:xfrm>
            <a:off x="851650" y="1686225"/>
            <a:ext cx="270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Missa Papae Marcelli</a:t>
            </a:r>
            <a:endParaRPr b="1" i="1">
              <a:latin typeface="Old Standard TT"/>
              <a:ea typeface="Old Standard TT"/>
              <a:cs typeface="Old Standard TT"/>
              <a:sym typeface="Old Standard TT"/>
            </a:endParaRPr>
          </a:p>
        </p:txBody>
      </p:sp>
      <p:sp>
        <p:nvSpPr>
          <p:cNvPr id="212" name="Google Shape;212;p34"/>
          <p:cNvSpPr txBox="1"/>
          <p:nvPr/>
        </p:nvSpPr>
        <p:spPr>
          <a:xfrm>
            <a:off x="5598475" y="1686225"/>
            <a:ext cx="156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Vergine Bella</a:t>
            </a:r>
            <a:endParaRPr b="1" i="1">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Dir. George Ratzinger" id="213" name="Google Shape;213;p34" title="Giovanni Pierluigi da Palestrina - Missa Papae Marcelli - Kyrie">
            <a:hlinkClick r:id="rId3"/>
          </p:cNvPr>
          <p:cNvPicPr preferRelativeResize="0"/>
          <p:nvPr/>
        </p:nvPicPr>
        <p:blipFill>
          <a:blip r:embed="rId4">
            <a:alphaModFix/>
          </a:blip>
          <a:stretch>
            <a:fillRect/>
          </a:stretch>
        </p:blipFill>
        <p:spPr>
          <a:xfrm>
            <a:off x="311700" y="2115175"/>
            <a:ext cx="3525900" cy="2644425"/>
          </a:xfrm>
          <a:prstGeom prst="rect">
            <a:avLst/>
          </a:prstGeom>
          <a:noFill/>
          <a:ln>
            <a:noFill/>
          </a:ln>
        </p:spPr>
      </p:pic>
      <p:pic>
        <p:nvPicPr>
          <p:cNvPr descr="Palestrina, Vergine bella, from Madrigali spirituali a cinque voci on texts by Francesco Petrarca. Bronzino, paintings. ensemble officium, Wilfried Rombach, conductor. &#10;Sybylle Henn, Bärbel Karey, Christine Rombach, Susanne Schmollinger, Gabriele Elisabeth Wirr, soprano. &#10;Michael Berner, Gerhard Hölze, Marc Lewon, Jon Maidstone, Stefan Mitze, Christof N. Schöder, ténor. &#10;Rudolf Hennecke, Georg Klein, Jörg Rieger, baritone. &#10;Christoph Obert, Hartmut Petri, basse. &#10;Wilfried Rombach, direction. &#10;Vergine bella, che di sol vesta, &#10;coronata di stelle, al sommo sole &#10;piacesti si che 'n te sua luce ascose, &#10;amor mi spinge a dir di te parole: &#10;ma non so 'ncominciar senza tu 'aita &#10;e di colui ch'amando in te si pose &#10;invoco lei che ben sempre rispose, &#10;chi la chiamo con fede. &#10;Vergine, s'a mercede &#10;miseria estrema de l'umane cose &#10;giá mai ti volse, al mio prego t'inchina; &#10;socorri alla mia guerra, &#10;ben ch'i sia terra e tu del ciel regina. &#10;  &#10;Francesco Petrarca" id="214" name="Google Shape;214;p34" title="Giovanni Pierluigi da Palestrina - Vergine bella - Bronzino">
            <a:hlinkClick r:id="rId5"/>
          </p:cNvPr>
          <p:cNvPicPr preferRelativeResize="0"/>
          <p:nvPr/>
        </p:nvPicPr>
        <p:blipFill>
          <a:blip r:embed="rId6">
            <a:alphaModFix/>
          </a:blip>
          <a:stretch>
            <a:fillRect/>
          </a:stretch>
        </p:blipFill>
        <p:spPr>
          <a:xfrm>
            <a:off x="4616775" y="2086425"/>
            <a:ext cx="3526100" cy="264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Renaissance </a:t>
            </a:r>
            <a:endParaRPr/>
          </a:p>
        </p:txBody>
      </p:sp>
      <p:sp>
        <p:nvSpPr>
          <p:cNvPr id="220" name="Google Shape;220;p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Thomas Weelkes (1576-1623)</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1" name="Google Shape;221;p35"/>
          <p:cNvSpPr txBox="1"/>
          <p:nvPr/>
        </p:nvSpPr>
        <p:spPr>
          <a:xfrm>
            <a:off x="361650" y="2129725"/>
            <a:ext cx="3666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Published twenty-four madrigals in honor of Virgin Queen Elizabeth.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His madrigals were popular because they were fun to sing.</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p:txBody>
      </p:sp>
      <p:pic>
        <p:nvPicPr>
          <p:cNvPr id="222" name="Google Shape;222;p35"/>
          <p:cNvPicPr preferRelativeResize="0"/>
          <p:nvPr/>
        </p:nvPicPr>
        <p:blipFill>
          <a:blip r:embed="rId3">
            <a:alphaModFix/>
          </a:blip>
          <a:stretch>
            <a:fillRect/>
          </a:stretch>
        </p:blipFill>
        <p:spPr>
          <a:xfrm>
            <a:off x="5250076" y="1058223"/>
            <a:ext cx="2498927" cy="35080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Thomas Weelkes’</a:t>
            </a:r>
            <a:r>
              <a:rPr b="1" lang="en" sz="2433"/>
              <a:t> </a:t>
            </a:r>
            <a:r>
              <a:rPr b="1" lang="en" sz="2133"/>
              <a:t>Music</a:t>
            </a:r>
            <a:endParaRPr b="1" sz="3333"/>
          </a:p>
        </p:txBody>
      </p:sp>
      <p:sp>
        <p:nvSpPr>
          <p:cNvPr id="228" name="Google Shape;228;p36"/>
          <p:cNvSpPr txBox="1"/>
          <p:nvPr/>
        </p:nvSpPr>
        <p:spPr>
          <a:xfrm>
            <a:off x="851650" y="1686225"/>
            <a:ext cx="270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The Triumphes of Oriana</a:t>
            </a:r>
            <a:endParaRPr b="1" i="1">
              <a:latin typeface="Old Standard TT"/>
              <a:ea typeface="Old Standard TT"/>
              <a:cs typeface="Old Standard TT"/>
              <a:sym typeface="Old Standard TT"/>
            </a:endParaRPr>
          </a:p>
        </p:txBody>
      </p:sp>
      <p:sp>
        <p:nvSpPr>
          <p:cNvPr id="229" name="Google Shape;229;p36"/>
          <p:cNvSpPr txBox="1"/>
          <p:nvPr/>
        </p:nvSpPr>
        <p:spPr>
          <a:xfrm>
            <a:off x="5219575" y="1470675"/>
            <a:ext cx="2320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ld Standard TT"/>
                <a:ea typeface="Old Standard TT"/>
                <a:cs typeface="Old Standard TT"/>
                <a:sym typeface="Old Standard TT"/>
              </a:rPr>
              <a:t>As Vesta Was from Latmos </a:t>
            </a:r>
            <a:r>
              <a:rPr b="1" i="1" lang="en">
                <a:latin typeface="Old Standard TT"/>
                <a:ea typeface="Old Standard TT"/>
                <a:cs typeface="Old Standard TT"/>
                <a:sym typeface="Old Standard TT"/>
              </a:rPr>
              <a:t>Descending</a:t>
            </a:r>
            <a:endParaRPr b="1" i="1">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Provided to YouTube by NAXOS of America&#10;&#10;The Triumphes of Oriana: Hard by a crystal fountain · Fagiolini, I · Fagiolini, I · Robert Hollingworth · Robert Hollingworth&#10;&#10;Triumphs Of Oriana (The)&#10;&#10;℗ 2002 Chandos&#10;&#10;Released on: 2002-02-01&#10;&#10;Choir: Fagiolini, I&#10;Conductor: Robert Hollingworth&#10;Composer: Thomas Morley&#10;&#10;Auto-generated by YouTube." id="230" name="Google Shape;230;p36" title="The Triumphes of Oriana: Hard by a crystal fountain">
            <a:hlinkClick r:id="rId3"/>
          </p:cNvPr>
          <p:cNvPicPr preferRelativeResize="0"/>
          <p:nvPr/>
        </p:nvPicPr>
        <p:blipFill>
          <a:blip r:embed="rId4">
            <a:alphaModFix/>
          </a:blip>
          <a:stretch>
            <a:fillRect/>
          </a:stretch>
        </p:blipFill>
        <p:spPr>
          <a:xfrm>
            <a:off x="453775" y="2086425"/>
            <a:ext cx="3669700" cy="2752275"/>
          </a:xfrm>
          <a:prstGeom prst="rect">
            <a:avLst/>
          </a:prstGeom>
          <a:noFill/>
          <a:ln>
            <a:noFill/>
          </a:ln>
        </p:spPr>
      </p:pic>
      <p:pic>
        <p:nvPicPr>
          <p:cNvPr descr="Provided to YouTube by The Orchard Enterprises&#10;&#10;As Vesta was from Latmos hill descending · The King's Singers&#10;&#10;Royal Rhymes and Rounds&#10;&#10;℗ 2012 Signum Records&#10;&#10;Released on: 2012-06-04&#10;&#10;Composer: Thomas Weelkes&#10;&#10;Auto-generated by YouTube." id="231" name="Google Shape;231;p36" title="As Vesta was from Latmos hill descending">
            <a:hlinkClick r:id="rId5"/>
          </p:cNvPr>
          <p:cNvPicPr preferRelativeResize="0"/>
          <p:nvPr/>
        </p:nvPicPr>
        <p:blipFill>
          <a:blip r:embed="rId6">
            <a:alphaModFix/>
          </a:blip>
          <a:stretch>
            <a:fillRect/>
          </a:stretch>
        </p:blipFill>
        <p:spPr>
          <a:xfrm>
            <a:off x="4688675" y="2086425"/>
            <a:ext cx="3382300" cy="253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125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000"/>
              <a:t>Baroque Period</a:t>
            </a:r>
            <a:r>
              <a:rPr b="1" lang="en" sz="4000"/>
              <a:t> </a:t>
            </a:r>
            <a:r>
              <a:rPr lang="en" sz="4000"/>
              <a:t>(</a:t>
            </a:r>
            <a:r>
              <a:rPr lang="en"/>
              <a:t>1600</a:t>
            </a:r>
            <a:r>
              <a:rPr lang="en"/>
              <a:t>  - 1750)</a:t>
            </a:r>
            <a:endParaRPr b="1"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7" name="Google Shape;237;p37"/>
          <p:cNvSpPr txBox="1"/>
          <p:nvPr>
            <p:ph idx="1" type="body"/>
          </p:nvPr>
        </p:nvSpPr>
        <p:spPr>
          <a:xfrm>
            <a:off x="311700" y="2169900"/>
            <a:ext cx="8520600" cy="235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Clr>
                <a:schemeClr val="dk1"/>
              </a:buClr>
              <a:buSzPts val="1100"/>
              <a:buFont typeface="Arial"/>
              <a:buNone/>
            </a:pPr>
            <a:r>
              <a:t/>
            </a:r>
            <a:endParaRPr sz="3000"/>
          </a:p>
        </p:txBody>
      </p:sp>
      <p:pic>
        <p:nvPicPr>
          <p:cNvPr id="238" name="Google Shape;238;p37"/>
          <p:cNvPicPr preferRelativeResize="0"/>
          <p:nvPr/>
        </p:nvPicPr>
        <p:blipFill>
          <a:blip r:embed="rId3">
            <a:alphaModFix/>
          </a:blip>
          <a:stretch>
            <a:fillRect/>
          </a:stretch>
        </p:blipFill>
        <p:spPr>
          <a:xfrm>
            <a:off x="1804783" y="1115150"/>
            <a:ext cx="5434748" cy="3626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Baroque Period</a:t>
            </a:r>
            <a:endParaRPr/>
          </a:p>
        </p:txBody>
      </p:sp>
      <p:sp>
        <p:nvSpPr>
          <p:cNvPr id="244" name="Google Shape;244;p3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089"/>
              <a:t>Baroque music took place in Italy in the early seventeenth century. Arts </a:t>
            </a:r>
            <a:r>
              <a:rPr lang="en" sz="7089"/>
              <a:t>associated</a:t>
            </a:r>
            <a:r>
              <a:rPr lang="en" sz="7089"/>
              <a:t> </a:t>
            </a:r>
            <a:r>
              <a:rPr lang="en" sz="7089"/>
              <a:t>greatly</a:t>
            </a:r>
            <a:r>
              <a:rPr lang="en" sz="7089"/>
              <a:t> with music during this period, to the </a:t>
            </a:r>
            <a:r>
              <a:rPr lang="en" sz="7089"/>
              <a:t>point</a:t>
            </a:r>
            <a:r>
              <a:rPr lang="en" sz="7089"/>
              <a:t> that critics used the term </a:t>
            </a:r>
            <a:r>
              <a:rPr i="1" lang="en" sz="7089"/>
              <a:t>baroque</a:t>
            </a:r>
            <a:r>
              <a:rPr lang="en" sz="7089"/>
              <a:t> to </a:t>
            </a:r>
            <a:r>
              <a:rPr lang="en" sz="7089"/>
              <a:t>point</a:t>
            </a:r>
            <a:r>
              <a:rPr lang="en" sz="7089"/>
              <a:t> out the </a:t>
            </a:r>
            <a:r>
              <a:rPr lang="en" sz="7089"/>
              <a:t>extreme</a:t>
            </a:r>
            <a:r>
              <a:rPr lang="en" sz="7089"/>
              <a:t> ornamentation in the visual arts and the </a:t>
            </a:r>
            <a:r>
              <a:rPr lang="en" sz="7089"/>
              <a:t>irregular</a:t>
            </a:r>
            <a:r>
              <a:rPr lang="en" sz="7089"/>
              <a:t>, bold instrumental sound in melody and tune</a:t>
            </a:r>
            <a:r>
              <a:rPr lang="en" sz="7089"/>
              <a:t>. This did gave the music of this era a different and negative feel to it that presented “distortion, excess, and extravagance” to some; however, painter Peter Paul Rubens and composer J.S Bach, along with some others, contributions gave the term </a:t>
            </a:r>
            <a:r>
              <a:rPr i="1" lang="en" sz="7089"/>
              <a:t>baroque </a:t>
            </a:r>
            <a:r>
              <a:rPr lang="en" sz="7089"/>
              <a:t>a positive meaning in Western cultural history. Music during the Baroque period was hold in large buildings marked with tisted column and curving shapes, color, and movement. Baroque canvases are extremely large and colorful, overly dramatic. There were much religious wars between the Protestants and Catholics. Exploration and colonization of the new world took place during this period as well.</a:t>
            </a:r>
            <a:r>
              <a:rPr lang="en" sz="2505"/>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250" name="Google Shape;250;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1600</a:t>
            </a:r>
            <a:r>
              <a:rPr lang="en"/>
              <a:t>: Opera appeared in Europe.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251" name="Google Shape;251;p39"/>
          <p:cNvPicPr preferRelativeResize="0"/>
          <p:nvPr/>
        </p:nvPicPr>
        <p:blipFill>
          <a:blip r:embed="rId3">
            <a:alphaModFix/>
          </a:blip>
          <a:stretch>
            <a:fillRect/>
          </a:stretch>
        </p:blipFill>
        <p:spPr>
          <a:xfrm>
            <a:off x="2230175" y="1756901"/>
            <a:ext cx="4530726" cy="302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257" name="Google Shape;257;p4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1700: The c</a:t>
            </a:r>
            <a:r>
              <a:rPr lang="en"/>
              <a:t>omposition</a:t>
            </a:r>
            <a:r>
              <a:rPr lang="en"/>
              <a:t> of Idiomatic Writings.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258" name="Google Shape;258;p40"/>
          <p:cNvPicPr preferRelativeResize="0"/>
          <p:nvPr/>
        </p:nvPicPr>
        <p:blipFill>
          <a:blip r:embed="rId3">
            <a:alphaModFix/>
          </a:blip>
          <a:stretch>
            <a:fillRect/>
          </a:stretch>
        </p:blipFill>
        <p:spPr>
          <a:xfrm>
            <a:off x="1969000" y="1633700"/>
            <a:ext cx="5339174" cy="311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264" name="Google Shape;264;p4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1700: The French Overture, greatest gift from King Louis to music.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265" name="Google Shape;265;p41"/>
          <p:cNvPicPr preferRelativeResize="0"/>
          <p:nvPr/>
        </p:nvPicPr>
        <p:blipFill>
          <a:blip r:embed="rId3">
            <a:alphaModFix/>
          </a:blip>
          <a:stretch>
            <a:fillRect/>
          </a:stretch>
        </p:blipFill>
        <p:spPr>
          <a:xfrm>
            <a:off x="2267200" y="1686325"/>
            <a:ext cx="4218550" cy="316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Middle Ages</a:t>
            </a:r>
            <a:endParaRPr/>
          </a:p>
        </p:txBody>
      </p:sp>
      <p:sp>
        <p:nvSpPr>
          <p:cNvPr id="77" name="Google Shape;77;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The control over one’s own destiny was not possible. Life was </a:t>
            </a:r>
            <a:r>
              <a:rPr lang="en"/>
              <a:t>difficult. As a result,</a:t>
            </a:r>
            <a:r>
              <a:rPr lang="en"/>
              <a:t> p</a:t>
            </a:r>
            <a:r>
              <a:rPr lang="en"/>
              <a:t>eople turned to God for help. This was done mainly through organization such as he Roman Catholic Church. Those that work for the church was called clery. </a:t>
            </a:r>
            <a:r>
              <a:rPr lang="en"/>
              <a:t>All clergy worked in the fields and prayed in the church. All religious services started early in the mornings and continue throughout the day. The most important service was </a:t>
            </a:r>
            <a:r>
              <a:rPr lang="en"/>
              <a:t>Mass, a </a:t>
            </a:r>
            <a:r>
              <a:rPr lang="en"/>
              <a:t>symbolic</a:t>
            </a:r>
            <a:r>
              <a:rPr lang="en"/>
              <a:t> reenactment of the Last Supper, which was celebrated nine o’clock in the morning (</a:t>
            </a:r>
            <a:r>
              <a:rPr lang="en"/>
              <a:t>Wright, Chapter 4)</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b="1" lang="en"/>
              <a:t>Vocabularies for the Baroque Period</a:t>
            </a:r>
            <a:endParaRPr b="1"/>
          </a:p>
        </p:txBody>
      </p:sp>
      <p:sp>
        <p:nvSpPr>
          <p:cNvPr id="271" name="Google Shape;271;p42"/>
          <p:cNvSpPr txBox="1"/>
          <p:nvPr>
            <p:ph idx="1" type="body"/>
          </p:nvPr>
        </p:nvSpPr>
        <p:spPr>
          <a:xfrm>
            <a:off x="311700" y="1152300"/>
            <a:ext cx="8520600" cy="3397200"/>
          </a:xfrm>
          <a:prstGeom prst="rect">
            <a:avLst/>
          </a:prstGeom>
        </p:spPr>
        <p:txBody>
          <a:bodyPr anchorCtr="0" anchor="t" bIns="91425" lIns="91425" spcFirstLastPara="1" rIns="91425" wrap="square" tIns="91425">
            <a:normAutofit fontScale="25000" lnSpcReduction="20000"/>
          </a:bodyPr>
          <a:lstStyle/>
          <a:p>
            <a:pPr indent="-343144" lvl="0" marL="457200" rtl="0" algn="l">
              <a:spcBef>
                <a:spcPts val="0"/>
              </a:spcBef>
              <a:spcAft>
                <a:spcPts val="0"/>
              </a:spcAft>
              <a:buSzPct val="100000"/>
              <a:buFont typeface="Arial"/>
              <a:buChar char="●"/>
            </a:pPr>
            <a:r>
              <a:rPr b="1" lang="en" sz="7215">
                <a:solidFill>
                  <a:srgbClr val="3F3F3F"/>
                </a:solidFill>
                <a:latin typeface="Arial"/>
                <a:ea typeface="Arial"/>
                <a:cs typeface="Arial"/>
                <a:sym typeface="Arial"/>
              </a:rPr>
              <a:t>Baroque: </a:t>
            </a:r>
            <a:r>
              <a:rPr lang="en" sz="7215">
                <a:solidFill>
                  <a:srgbClr val="575757"/>
                </a:solidFill>
                <a:latin typeface="Arial"/>
                <a:ea typeface="Arial"/>
                <a:cs typeface="Arial"/>
                <a:sym typeface="Arial"/>
              </a:rPr>
              <a:t>term used to describe the arts generally during the period 1600–1750 and signifying excess and extravagance</a:t>
            </a:r>
            <a:endParaRPr sz="7215">
              <a:solidFill>
                <a:srgbClr val="575757"/>
              </a:solidFill>
              <a:latin typeface="Arial"/>
              <a:ea typeface="Arial"/>
              <a:cs typeface="Arial"/>
              <a:sym typeface="Arial"/>
            </a:endParaRPr>
          </a:p>
          <a:p>
            <a:pPr indent="-343144" lvl="0" marL="457200" rtl="0" algn="l">
              <a:spcBef>
                <a:spcPts val="0"/>
              </a:spcBef>
              <a:spcAft>
                <a:spcPts val="0"/>
              </a:spcAft>
              <a:buSzPct val="100000"/>
              <a:buFont typeface="Arial"/>
              <a:buChar char="●"/>
            </a:pPr>
            <a:r>
              <a:rPr b="1" i="1" lang="en" sz="7215">
                <a:solidFill>
                  <a:srgbClr val="3F3F3F"/>
                </a:solidFill>
                <a:latin typeface="Arial"/>
                <a:ea typeface="Arial"/>
                <a:cs typeface="Arial"/>
                <a:sym typeface="Arial"/>
              </a:rPr>
              <a:t>Basso Continuo:</a:t>
            </a:r>
            <a:r>
              <a:rPr i="1" lang="en" sz="7215">
                <a:solidFill>
                  <a:srgbClr val="3F3F3F"/>
                </a:solidFill>
                <a:latin typeface="Arial"/>
                <a:ea typeface="Arial"/>
                <a:cs typeface="Arial"/>
                <a:sym typeface="Arial"/>
              </a:rPr>
              <a:t> </a:t>
            </a:r>
            <a:r>
              <a:rPr lang="en" sz="7215">
                <a:solidFill>
                  <a:srgbClr val="575757"/>
                </a:solidFill>
                <a:latin typeface="Arial"/>
                <a:ea typeface="Arial"/>
                <a:cs typeface="Arial"/>
                <a:sym typeface="Arial"/>
              </a:rPr>
              <a:t>a small ensemble of at least two instrumentalists who provide a foundation for the melody or melodies above; heard almost exclusively in Baroque music</a:t>
            </a:r>
            <a:endParaRPr sz="7215">
              <a:solidFill>
                <a:srgbClr val="575757"/>
              </a:solidFill>
              <a:latin typeface="Arial"/>
              <a:ea typeface="Arial"/>
              <a:cs typeface="Arial"/>
              <a:sym typeface="Arial"/>
            </a:endParaRPr>
          </a:p>
          <a:p>
            <a:pPr indent="-343144" lvl="0" marL="457200" rtl="0" algn="l">
              <a:spcBef>
                <a:spcPts val="0"/>
              </a:spcBef>
              <a:spcAft>
                <a:spcPts val="0"/>
              </a:spcAft>
              <a:buSzPct val="100000"/>
              <a:buFont typeface="Arial"/>
              <a:buChar char="●"/>
            </a:pPr>
            <a:r>
              <a:rPr b="1" lang="en" sz="7215">
                <a:solidFill>
                  <a:srgbClr val="3F3F3F"/>
                </a:solidFill>
                <a:latin typeface="Arial"/>
                <a:ea typeface="Arial"/>
                <a:cs typeface="Arial"/>
                <a:sym typeface="Arial"/>
              </a:rPr>
              <a:t>Solo Concerto:</a:t>
            </a:r>
            <a:r>
              <a:rPr lang="en" sz="7215">
                <a:solidFill>
                  <a:srgbClr val="3F3F3F"/>
                </a:solidFill>
                <a:latin typeface="Arial"/>
                <a:ea typeface="Arial"/>
                <a:cs typeface="Arial"/>
                <a:sym typeface="Arial"/>
              </a:rPr>
              <a:t> </a:t>
            </a:r>
            <a:r>
              <a:rPr lang="en" sz="7215">
                <a:solidFill>
                  <a:srgbClr val="575757"/>
                </a:solidFill>
                <a:latin typeface="Arial"/>
                <a:ea typeface="Arial"/>
                <a:cs typeface="Arial"/>
                <a:sym typeface="Arial"/>
              </a:rPr>
              <a:t>a concerto in which an orchestra and a single performer in turn present and develop the musical material in the spirit of harmonious competition</a:t>
            </a:r>
            <a:endParaRPr sz="7215">
              <a:solidFill>
                <a:srgbClr val="575757"/>
              </a:solidFill>
              <a:latin typeface="Arial"/>
              <a:ea typeface="Arial"/>
              <a:cs typeface="Arial"/>
              <a:sym typeface="Arial"/>
            </a:endParaRPr>
          </a:p>
          <a:p>
            <a:pPr indent="-343144" lvl="0" marL="457200" rtl="0" algn="l">
              <a:spcBef>
                <a:spcPts val="0"/>
              </a:spcBef>
              <a:spcAft>
                <a:spcPts val="0"/>
              </a:spcAft>
              <a:buSzPct val="100000"/>
              <a:buFont typeface="Arial"/>
              <a:buChar char="●"/>
            </a:pPr>
            <a:r>
              <a:rPr b="1" lang="en" sz="7215">
                <a:solidFill>
                  <a:srgbClr val="3F3F3F"/>
                </a:solidFill>
                <a:latin typeface="Arial"/>
                <a:ea typeface="Arial"/>
                <a:cs typeface="Arial"/>
                <a:sym typeface="Arial"/>
              </a:rPr>
              <a:t>Melodic Sequence:</a:t>
            </a:r>
            <a:r>
              <a:rPr lang="en" sz="7215">
                <a:solidFill>
                  <a:srgbClr val="3F3F3F"/>
                </a:solidFill>
                <a:latin typeface="Arial"/>
                <a:ea typeface="Arial"/>
                <a:cs typeface="Arial"/>
                <a:sym typeface="Arial"/>
              </a:rPr>
              <a:t> </a:t>
            </a:r>
            <a:r>
              <a:rPr lang="en" sz="7215">
                <a:solidFill>
                  <a:srgbClr val="575757"/>
                </a:solidFill>
                <a:latin typeface="Arial"/>
                <a:ea typeface="Arial"/>
                <a:cs typeface="Arial"/>
                <a:sym typeface="Arial"/>
              </a:rPr>
              <a:t>the repetition of a musical motive at successively higher or lower degrees of the scale</a:t>
            </a:r>
            <a:endParaRPr sz="7215">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00" y="27425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Baroque Period</a:t>
            </a:r>
            <a:endParaRPr b="1"/>
          </a:p>
        </p:txBody>
      </p:sp>
      <p:sp>
        <p:nvSpPr>
          <p:cNvPr id="277" name="Google Shape;277;p43"/>
          <p:cNvSpPr txBox="1"/>
          <p:nvPr>
            <p:ph idx="1" type="body"/>
          </p:nvPr>
        </p:nvSpPr>
        <p:spPr>
          <a:xfrm>
            <a:off x="311700" y="1054825"/>
            <a:ext cx="8520600" cy="32730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SzPts val="1850"/>
              <a:buFont typeface="Arial"/>
              <a:buChar char="●"/>
            </a:pPr>
            <a:r>
              <a:rPr b="1" lang="en" sz="1850">
                <a:solidFill>
                  <a:srgbClr val="3F3F3F"/>
                </a:solidFill>
                <a:latin typeface="Arial"/>
                <a:ea typeface="Arial"/>
                <a:cs typeface="Arial"/>
                <a:sym typeface="Arial"/>
              </a:rPr>
              <a:t>Fugue:</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a composition for three, four, or five parts played or sung by voices or instruments; begins with a presentation of a subject in imitation in each part and continues with modulating passages of free counterpoint and further appearances of the subject</a:t>
            </a:r>
            <a:endParaRPr sz="1850">
              <a:solidFill>
                <a:srgbClr val="575757"/>
              </a:solidFill>
              <a:latin typeface="Arial"/>
              <a:ea typeface="Arial"/>
              <a:cs typeface="Arial"/>
              <a:sym typeface="Arial"/>
            </a:endParaRPr>
          </a:p>
          <a:p>
            <a:pPr indent="-346075" lvl="0" marL="457200" rtl="0" algn="l">
              <a:spcBef>
                <a:spcPts val="0"/>
              </a:spcBef>
              <a:spcAft>
                <a:spcPts val="0"/>
              </a:spcAft>
              <a:buSzPts val="1850"/>
              <a:buFont typeface="Arial"/>
              <a:buChar char="●"/>
            </a:pPr>
            <a:r>
              <a:rPr b="1" lang="en" sz="1850">
                <a:solidFill>
                  <a:srgbClr val="3F3F3F"/>
                </a:solidFill>
                <a:latin typeface="Arial"/>
                <a:ea typeface="Arial"/>
                <a:cs typeface="Arial"/>
                <a:sym typeface="Arial"/>
              </a:rPr>
              <a:t>Chorale: </a:t>
            </a:r>
            <a:r>
              <a:rPr lang="en" sz="1850">
                <a:solidFill>
                  <a:srgbClr val="575757"/>
                </a:solidFill>
                <a:latin typeface="Arial"/>
                <a:ea typeface="Arial"/>
                <a:cs typeface="Arial"/>
                <a:sym typeface="Arial"/>
              </a:rPr>
              <a:t>the German word for the hymn of the Lutheran Church; hence, a simple religious melody to be sung by the congregation</a:t>
            </a:r>
            <a:endParaRPr sz="1850">
              <a:solidFill>
                <a:srgbClr val="575757"/>
              </a:solidFill>
              <a:latin typeface="Arial"/>
              <a:ea typeface="Arial"/>
              <a:cs typeface="Arial"/>
              <a:sym typeface="Arial"/>
            </a:endParaRPr>
          </a:p>
          <a:p>
            <a:pPr indent="-346075" lvl="0" marL="457200" rtl="0" algn="l">
              <a:spcBef>
                <a:spcPts val="0"/>
              </a:spcBef>
              <a:spcAft>
                <a:spcPts val="0"/>
              </a:spcAft>
              <a:buSzPts val="1850"/>
              <a:buFont typeface="Arial"/>
              <a:buChar char="●"/>
            </a:pPr>
            <a:r>
              <a:rPr b="1" i="1" lang="en" sz="1850">
                <a:solidFill>
                  <a:srgbClr val="3F3F3F"/>
                </a:solidFill>
                <a:latin typeface="Arial"/>
                <a:ea typeface="Arial"/>
                <a:cs typeface="Arial"/>
                <a:sym typeface="Arial"/>
              </a:rPr>
              <a:t>Opera seria: </a:t>
            </a:r>
            <a:r>
              <a:rPr lang="en" sz="1850">
                <a:solidFill>
                  <a:srgbClr val="575757"/>
                </a:solidFill>
                <a:latin typeface="Arial"/>
                <a:ea typeface="Arial"/>
                <a:cs typeface="Arial"/>
                <a:sym typeface="Arial"/>
              </a:rPr>
              <a:t>a genre of opera that dominated the stage during the Baroque era, making use of serious historical or mythological subjects, </a:t>
            </a:r>
            <a:r>
              <a:rPr i="1" lang="en" sz="1850">
                <a:solidFill>
                  <a:srgbClr val="575757"/>
                </a:solidFill>
                <a:latin typeface="Arial"/>
                <a:ea typeface="Arial"/>
                <a:cs typeface="Arial"/>
                <a:sym typeface="Arial"/>
              </a:rPr>
              <a:t>da capo</a:t>
            </a:r>
            <a:r>
              <a:rPr lang="en" sz="1850">
                <a:solidFill>
                  <a:srgbClr val="575757"/>
                </a:solidFill>
                <a:latin typeface="Arial"/>
                <a:ea typeface="Arial"/>
                <a:cs typeface="Arial"/>
                <a:sym typeface="Arial"/>
              </a:rPr>
              <a:t> arias, and lengthy overtures</a:t>
            </a:r>
            <a:endParaRPr sz="1850">
              <a:solidFill>
                <a:srgbClr val="575757"/>
              </a:solidFill>
              <a:latin typeface="Arial"/>
              <a:ea typeface="Arial"/>
              <a:cs typeface="Arial"/>
              <a:sym typeface="Arial"/>
            </a:endParaRPr>
          </a:p>
          <a:p>
            <a:pPr indent="-346075" lvl="0" marL="457200" rtl="0" algn="l">
              <a:spcBef>
                <a:spcPts val="0"/>
              </a:spcBef>
              <a:spcAft>
                <a:spcPts val="0"/>
              </a:spcAft>
              <a:buSzPts val="1850"/>
              <a:buFont typeface="Arial"/>
              <a:buChar char="●"/>
            </a:pPr>
            <a:r>
              <a:rPr b="1" lang="en" sz="1850">
                <a:solidFill>
                  <a:srgbClr val="3F3F3F"/>
                </a:solidFill>
                <a:latin typeface="Arial"/>
                <a:ea typeface="Arial"/>
                <a:cs typeface="Arial"/>
                <a:sym typeface="Arial"/>
              </a:rPr>
              <a:t>Dance Suite: </a:t>
            </a:r>
            <a:r>
              <a:rPr lang="en" sz="1850">
                <a:solidFill>
                  <a:srgbClr val="575757"/>
                </a:solidFill>
                <a:latin typeface="Arial"/>
                <a:ea typeface="Arial"/>
                <a:cs typeface="Arial"/>
                <a:sym typeface="Arial"/>
              </a:rPr>
              <a:t>a collection of instrumental dances, each with its own distinctive rhythm and character</a:t>
            </a:r>
            <a:endParaRPr sz="185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Baroque Period</a:t>
            </a:r>
            <a:endParaRPr/>
          </a:p>
        </p:txBody>
      </p:sp>
      <p:sp>
        <p:nvSpPr>
          <p:cNvPr id="283" name="Google Shape;283;p4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Antonio Vivaldi (1678-1741</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84" name="Google Shape;284;p44"/>
          <p:cNvSpPr txBox="1"/>
          <p:nvPr/>
        </p:nvSpPr>
        <p:spPr>
          <a:xfrm>
            <a:off x="381750" y="1778125"/>
            <a:ext cx="36669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Most influential and prolific composer in the creation of the Baroque concerto.</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Compose and wrote early fifty operas.</a:t>
            </a:r>
            <a:endParaRPr>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Ordained priest</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Played violin</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Lived  fifteen years with an Italian opera star.</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Worked in Venice at the Ospedale della Peita (Hospice of Mercy) from 1703 until 1740.</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a:solidFill>
                <a:schemeClr val="dk1"/>
              </a:solidFill>
              <a:latin typeface="Old Standard TT"/>
              <a:ea typeface="Old Standard TT"/>
              <a:cs typeface="Old Standard TT"/>
              <a:sym typeface="Old Standard TT"/>
            </a:endParaRPr>
          </a:p>
        </p:txBody>
      </p:sp>
      <p:pic>
        <p:nvPicPr>
          <p:cNvPr id="285" name="Google Shape;285;p44"/>
          <p:cNvPicPr preferRelativeResize="0"/>
          <p:nvPr/>
        </p:nvPicPr>
        <p:blipFill>
          <a:blip r:embed="rId3">
            <a:alphaModFix/>
          </a:blip>
          <a:stretch>
            <a:fillRect/>
          </a:stretch>
        </p:blipFill>
        <p:spPr>
          <a:xfrm>
            <a:off x="6594825" y="1171598"/>
            <a:ext cx="2450999" cy="3054049"/>
          </a:xfrm>
          <a:prstGeom prst="rect">
            <a:avLst/>
          </a:prstGeom>
          <a:noFill/>
          <a:ln>
            <a:noFill/>
          </a:ln>
        </p:spPr>
      </p:pic>
      <p:pic>
        <p:nvPicPr>
          <p:cNvPr id="286" name="Google Shape;286;p44"/>
          <p:cNvPicPr preferRelativeResize="0"/>
          <p:nvPr/>
        </p:nvPicPr>
        <p:blipFill>
          <a:blip r:embed="rId4">
            <a:alphaModFix/>
          </a:blip>
          <a:stretch>
            <a:fillRect/>
          </a:stretch>
        </p:blipFill>
        <p:spPr>
          <a:xfrm>
            <a:off x="4048638" y="1171600"/>
            <a:ext cx="2380011" cy="3054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Antonio Vivaldi’s </a:t>
            </a:r>
            <a:r>
              <a:rPr b="1" lang="en" sz="2133"/>
              <a:t>Music</a:t>
            </a:r>
            <a:endParaRPr b="1" sz="3333"/>
          </a:p>
        </p:txBody>
      </p:sp>
      <p:sp>
        <p:nvSpPr>
          <p:cNvPr id="292" name="Google Shape;292;p45"/>
          <p:cNvSpPr txBox="1"/>
          <p:nvPr/>
        </p:nvSpPr>
        <p:spPr>
          <a:xfrm>
            <a:off x="3101925" y="1535550"/>
            <a:ext cx="270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Violin Concerto in E major</a:t>
            </a:r>
            <a:endParaRPr b="1" sz="1600">
              <a:latin typeface="Old Standard TT"/>
              <a:ea typeface="Old Standard TT"/>
              <a:cs typeface="Old Standard TT"/>
              <a:sym typeface="Old Standard TT"/>
            </a:endParaRPr>
          </a:p>
          <a:p>
            <a:pPr indent="0" lvl="0" marL="0" rtl="0" algn="ctr">
              <a:spcBef>
                <a:spcPts val="0"/>
              </a:spcBef>
              <a:spcAft>
                <a:spcPts val="0"/>
              </a:spcAft>
              <a:buNone/>
            </a:pPr>
            <a:r>
              <a:rPr b="1" lang="en" sz="1600">
                <a:latin typeface="Old Standard TT"/>
                <a:ea typeface="Old Standard TT"/>
                <a:cs typeface="Old Standard TT"/>
                <a:sym typeface="Old Standard TT"/>
              </a:rPr>
              <a:t>(the “Spring,” early 1700s</a:t>
            </a:r>
            <a:endParaRPr b="1" sz="1600">
              <a:latin typeface="Old Standard TT"/>
              <a:ea typeface="Old Standard TT"/>
              <a:cs typeface="Old Standard TT"/>
              <a:sym typeface="Old Standard TT"/>
            </a:endParaRPr>
          </a:p>
        </p:txBody>
      </p:sp>
      <p:pic>
        <p:nvPicPr>
          <p:cNvPr descr="Vivaldi Concerto in E Major (Spring) violin sheet music and backing :)&#10;check out my channel for other pieces :)&#10;&#10;If you want the sheet music, please check out my facebook page to find sheet music 100% free. https://www.facebook.com/pages/Violin-Tutorials/1411020219115672?id=1411020219115672&amp;sk=info" id="293" name="Google Shape;293;p45" title="Vivaldi Concerto in E Major (Spring) violin sheet music">
            <a:hlinkClick r:id="rId3"/>
          </p:cNvPr>
          <p:cNvPicPr preferRelativeResize="0"/>
          <p:nvPr/>
        </p:nvPicPr>
        <p:blipFill>
          <a:blip r:embed="rId4">
            <a:alphaModFix/>
          </a:blip>
          <a:stretch>
            <a:fillRect/>
          </a:stretch>
        </p:blipFill>
        <p:spPr>
          <a:xfrm>
            <a:off x="2869812" y="2390925"/>
            <a:ext cx="3169925" cy="237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Leading Composers of the Baroque Period</a:t>
            </a:r>
            <a:endParaRPr/>
          </a:p>
        </p:txBody>
      </p:sp>
      <p:sp>
        <p:nvSpPr>
          <p:cNvPr id="299" name="Google Shape;299;p4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Johann Sebastian Bach (1685-1750)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00" name="Google Shape;300;p46"/>
          <p:cNvSpPr txBox="1"/>
          <p:nvPr/>
        </p:nvSpPr>
        <p:spPr>
          <a:xfrm>
            <a:off x="180825" y="1588075"/>
            <a:ext cx="42393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Johann Sebastian was part of Bach, a brand name and the longest of all musical dynasties.</a:t>
            </a:r>
            <a:endParaRPr sz="1300">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Most gifted and talented member of the </a:t>
            </a:r>
            <a:r>
              <a:rPr lang="en" sz="1300">
                <a:latin typeface="Old Standard TT"/>
                <a:ea typeface="Old Standard TT"/>
                <a:cs typeface="Old Standard TT"/>
                <a:sym typeface="Old Standard TT"/>
              </a:rPr>
              <a:t>organization.</a:t>
            </a:r>
            <a:endParaRPr sz="1300">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Learned his trade on his own by studying, copying, arranging the compositions of Vivaldi, Pachelbel, and Palestrina.</a:t>
            </a:r>
            <a:endParaRPr sz="1300">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Most well-known organ virtuoso in Germany</a:t>
            </a:r>
            <a:endParaRPr sz="1300">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In 1732, moved to German city of Leipzig and took on the coveted position of St. Thomas church and choir school. </a:t>
            </a:r>
            <a:endParaRPr sz="1300">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Devoted husband and a loving father to twenty children.</a:t>
            </a:r>
            <a:endParaRPr sz="1300">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en" sz="1300">
                <a:latin typeface="Old Standard TT"/>
                <a:ea typeface="Old Standard TT"/>
                <a:cs typeface="Old Standard TT"/>
                <a:sym typeface="Old Standard TT"/>
              </a:rPr>
              <a:t>Composed his music not for self-expression, but for is his Lutherans and for God’s glory. </a:t>
            </a:r>
            <a:endParaRPr sz="1300">
              <a:latin typeface="Old Standard TT"/>
              <a:ea typeface="Old Standard TT"/>
              <a:cs typeface="Old Standard TT"/>
              <a:sym typeface="Old Standard TT"/>
            </a:endParaRPr>
          </a:p>
        </p:txBody>
      </p:sp>
      <p:pic>
        <p:nvPicPr>
          <p:cNvPr id="301" name="Google Shape;301;p46"/>
          <p:cNvPicPr preferRelativeResize="0"/>
          <p:nvPr/>
        </p:nvPicPr>
        <p:blipFill>
          <a:blip r:embed="rId3">
            <a:alphaModFix/>
          </a:blip>
          <a:stretch>
            <a:fillRect/>
          </a:stretch>
        </p:blipFill>
        <p:spPr>
          <a:xfrm>
            <a:off x="6743825" y="1452875"/>
            <a:ext cx="2229750" cy="2744300"/>
          </a:xfrm>
          <a:prstGeom prst="rect">
            <a:avLst/>
          </a:prstGeom>
          <a:noFill/>
          <a:ln>
            <a:noFill/>
          </a:ln>
        </p:spPr>
      </p:pic>
      <p:pic>
        <p:nvPicPr>
          <p:cNvPr id="302" name="Google Shape;302;p46"/>
          <p:cNvPicPr preferRelativeResize="0"/>
          <p:nvPr/>
        </p:nvPicPr>
        <p:blipFill>
          <a:blip r:embed="rId4">
            <a:alphaModFix/>
          </a:blip>
          <a:stretch>
            <a:fillRect/>
          </a:stretch>
        </p:blipFill>
        <p:spPr>
          <a:xfrm>
            <a:off x="4436275" y="1452875"/>
            <a:ext cx="2229750" cy="2744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33"/>
              <a:t>Johann Sebastian Bach</a:t>
            </a:r>
            <a:r>
              <a:rPr b="1" lang="en" sz="2133"/>
              <a:t>’s Music</a:t>
            </a:r>
            <a:endParaRPr b="1" sz="3333"/>
          </a:p>
        </p:txBody>
      </p:sp>
      <p:sp>
        <p:nvSpPr>
          <p:cNvPr id="308" name="Google Shape;308;p47"/>
          <p:cNvSpPr txBox="1"/>
          <p:nvPr/>
        </p:nvSpPr>
        <p:spPr>
          <a:xfrm>
            <a:off x="3219150" y="1195125"/>
            <a:ext cx="270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latin typeface="Old Standard TT"/>
                <a:ea typeface="Old Standard TT"/>
                <a:cs typeface="Old Standard TT"/>
                <a:sym typeface="Old Standard TT"/>
              </a:rPr>
              <a:t>Wachet auf, ruft uns die Stimme (1731)</a:t>
            </a:r>
            <a:endParaRPr b="1" i="1" sz="1600">
              <a:latin typeface="Old Standard TT"/>
              <a:ea typeface="Old Standard TT"/>
              <a:cs typeface="Old Standard TT"/>
              <a:sym typeface="Old Standard TT"/>
            </a:endParaRPr>
          </a:p>
        </p:txBody>
      </p:sp>
      <p:pic>
        <p:nvPicPr>
          <p:cNvPr descr="Wachet auf, ruft uns die Stimme ('Awake, calls the voice to us'),[1] BWV 140, also known as Sleepers Wake, is a church cantata by Johann Sebastian Bach, regarded as one of his most mature and popular sacred cantatas. He composed the chorale cantata in Leipzig for the 27th Sunday after Trinity and first performed it on 25 November 1731.&#10;&#10;Bach composed this cantata to complete his second annual cycle of chorale cantatas, begun in 1724. The cantata is based on the hymn in three stanzas &quot;Wachet auf, ruft uns die Stimme&quot; (1599) by Philipp Nicolai, which covers the prescribed reading for the Sunday, the parable of the Ten Virgins. The text and tune of the three stanzas of the hymn appears unchanged in three of seven movements (1, 4 and 7). An unknown author supplied additional poetry for the inner movements as sequences of recitative and duet, based on the love poetry of the Song of Songs. Bach structured the cantata in seven movements, setting the first stanza as a chorale fantasia, the second stanza in the central movement in the style of a chorale prelude, and the third stanza as a four-part chorale. He set the new texts as dramatic recitatives and love-duets, similar to contemporary opera. Bach scored the work for three vocal soloists (soprano, tenor´and bass), a four-part choir and a Baroque instrumental ensemble consisting of a horn (to reinforce the soprano), two oboes, taille, violino piccolo, strings and basso continuo including bassoon.&#10;&#10;Bach used the central movement of the cantata as the basis for the first of his Schübler Chorales, BWV 645. Bach scholar Alfred Dürr notes that the cantata is an expression of Christian mysticism in art, while William G. Whittaker calls it &quot;a cantata without weakness, without a dull bar, technically, emotionally and spiritually of the highest order&quot;.&#10;&#10;Johann Sebastian Bach&#10;&#10;Wachet Auf&#10;&#10;For more:&#10;http://www.melhoresmusicasclassicas.blogspot.com" id="309" name="Google Shape;309;p47" title="Bach - Wachet Auf">
            <a:hlinkClick r:id="rId3"/>
          </p:cNvPr>
          <p:cNvPicPr preferRelativeResize="0"/>
          <p:nvPr/>
        </p:nvPicPr>
        <p:blipFill>
          <a:blip r:embed="rId4">
            <a:alphaModFix/>
          </a:blip>
          <a:stretch>
            <a:fillRect/>
          </a:stretch>
        </p:blipFill>
        <p:spPr>
          <a:xfrm>
            <a:off x="2665513" y="1978975"/>
            <a:ext cx="3812966" cy="285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Leading Composers of the Baroque Period</a:t>
            </a:r>
            <a:endParaRPr/>
          </a:p>
        </p:txBody>
      </p:sp>
      <p:sp>
        <p:nvSpPr>
          <p:cNvPr id="315" name="Google Shape;315;p4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George Frideric Handel (1685-1759)</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6" name="Google Shape;316;p48"/>
          <p:cNvSpPr txBox="1"/>
          <p:nvPr/>
        </p:nvSpPr>
        <p:spPr>
          <a:xfrm>
            <a:off x="90400" y="1810100"/>
            <a:ext cx="4369800" cy="2893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solidFill>
                  <a:schemeClr val="dk1"/>
                </a:solidFill>
                <a:latin typeface="Old Standard TT"/>
                <a:ea typeface="Old Standard TT"/>
                <a:cs typeface="Old Standard TT"/>
                <a:sym typeface="Old Standard TT"/>
              </a:rPr>
              <a:t>George Frideric Handel is known for being the most famous composer in Europe. Growing up, his father had demanded that he pursued a trade in laws. Though this was  what his father’s wanted for him, Handel, slowly grew toward the interest in music.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solidFill>
                  <a:schemeClr val="dk1"/>
                </a:solidFill>
                <a:latin typeface="Old Standard TT"/>
                <a:ea typeface="Old Standard TT"/>
                <a:cs typeface="Old Standard TT"/>
                <a:sym typeface="Old Standard TT"/>
              </a:rPr>
              <a:t>At age eighteen, Handel pursued his music education in Italy. He was educated at University of Halle.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solidFill>
                  <a:schemeClr val="dk1"/>
                </a:solidFill>
                <a:latin typeface="Old Standard TT"/>
                <a:ea typeface="Old Standard TT"/>
                <a:cs typeface="Old Standard TT"/>
                <a:sym typeface="Old Standard TT"/>
              </a:rPr>
              <a:t>After ten years in Italy, Handel returned to Germany and accepted a music director position for the Elector of Hanover.</a:t>
            </a:r>
            <a:endParaRPr>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sz="800">
              <a:latin typeface="Old Standard TT"/>
              <a:ea typeface="Old Standard TT"/>
              <a:cs typeface="Old Standard TT"/>
              <a:sym typeface="Old Standard TT"/>
            </a:endParaRPr>
          </a:p>
        </p:txBody>
      </p:sp>
      <p:pic>
        <p:nvPicPr>
          <p:cNvPr id="317" name="Google Shape;317;p48"/>
          <p:cNvPicPr preferRelativeResize="0"/>
          <p:nvPr/>
        </p:nvPicPr>
        <p:blipFill>
          <a:blip r:embed="rId3">
            <a:alphaModFix/>
          </a:blip>
          <a:stretch>
            <a:fillRect/>
          </a:stretch>
        </p:blipFill>
        <p:spPr>
          <a:xfrm>
            <a:off x="6549925" y="1445850"/>
            <a:ext cx="2431398" cy="3122948"/>
          </a:xfrm>
          <a:prstGeom prst="rect">
            <a:avLst/>
          </a:prstGeom>
          <a:noFill/>
          <a:ln>
            <a:noFill/>
          </a:ln>
        </p:spPr>
      </p:pic>
      <p:pic>
        <p:nvPicPr>
          <p:cNvPr id="318" name="Google Shape;318;p48"/>
          <p:cNvPicPr preferRelativeResize="0"/>
          <p:nvPr/>
        </p:nvPicPr>
        <p:blipFill>
          <a:blip r:embed="rId4">
            <a:alphaModFix/>
          </a:blip>
          <a:stretch>
            <a:fillRect/>
          </a:stretch>
        </p:blipFill>
        <p:spPr>
          <a:xfrm>
            <a:off x="4460200" y="1445850"/>
            <a:ext cx="2021275" cy="312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George Frideric Handel’s Music</a:t>
            </a:r>
            <a:endParaRPr/>
          </a:p>
        </p:txBody>
      </p:sp>
      <p:sp>
        <p:nvSpPr>
          <p:cNvPr id="324" name="Google Shape;324;p49"/>
          <p:cNvSpPr txBox="1"/>
          <p:nvPr>
            <p:ph idx="1" type="body"/>
          </p:nvPr>
        </p:nvSpPr>
        <p:spPr>
          <a:xfrm>
            <a:off x="311700" y="11424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descr="Read Before Watching:&#10;&#10;Due to the unexpected success of my first &quot;Best of Beethoven and Tchaikovsky&quot; vid (see link below to watch) I have decided to make another classical style/ Baroque era music vid. Again, same warning as my last two vids.&#10;&#10;Link: http://www.youtube.com/watch?v=4RWcNC32UEA&#10;&#10;Thanks and, as always, leave your comments and ratings." id="325" name="Google Shape;325;p49" title="George Frideric Handel's - Water Music">
            <a:hlinkClick r:id="rId3"/>
          </p:cNvPr>
          <p:cNvPicPr preferRelativeResize="0"/>
          <p:nvPr/>
        </p:nvPicPr>
        <p:blipFill>
          <a:blip r:embed="rId4">
            <a:alphaModFix/>
          </a:blip>
          <a:stretch>
            <a:fillRect/>
          </a:stretch>
        </p:blipFill>
        <p:spPr>
          <a:xfrm>
            <a:off x="212100" y="2509850"/>
            <a:ext cx="2603993" cy="1953000"/>
          </a:xfrm>
          <a:prstGeom prst="rect">
            <a:avLst/>
          </a:prstGeom>
          <a:noFill/>
          <a:ln>
            <a:noFill/>
          </a:ln>
        </p:spPr>
      </p:pic>
      <p:pic>
        <p:nvPicPr>
          <p:cNvPr descr="George Frideric Handel's &quot;Music for the Royal Fireworks&quot; (1749), composed at the behest of King George II of Great Britain for the great fireworks display celebrating the signing of the peace of Aix-la-Chapelle, which concluded the War of the Austrian Succession on October 18, 1748. &#10;&#10;0:00 Ouverture&#10;8:24 Bourrée&#10;9:55 La paix&#10;13:42 La Réjouissance&#10;17:25 Minuet I &amp; II&#10;&#10;(Performed by the English Chamber Orchestra, conducted by Raymond Leppard.)&#10;&#10;The terms of the treaty were largely negotiated between the Kingdom of Great Britain and the Kingdom of France, with the other powers, chief among them Austria, Prussia and Spain, following their lead. The treaty affirmed the right of Austrian Empress Maria Theresa to the Habsburg thrones and recognized the gains of the rising Kingdom of Prussia, which had, with France and Spain, opposed the Habsburg monarchy and Great Britain. Although the position of Britain in the struggle was arguably less than paramount, it was decided that a great public fireworks celebration should be conducted to commemorate the peace. Handel composed his &quot;Music for the Royal Fireworks&quot; after being commissioned to provide &quot;suitable music&quot; for this celebration, to be held on April 27, 1749 in London in Green Park, by St. James's.&#10;&#10;The &quot;Music for the Royal Fireworks&quot; was first performed publicly six days before the great fireworks display, on April 21, 1749, when a full rehearsal of the music was held at Vauxhall Gardens. However, Handel himself objected to this performance. It is assumed his objection was due to logistics, but was more due to his promise to repeat the music for a charity concert at the Foundling Hospital four weeks after the main display. The Vauxhall performance was publicly advertised, and would thus be widely attended, so Handel feared it would lessen interest in subsequent performances. &#10;&#10;At any rate, over twelve thousand people, each paying two shillings and six pence, rushed en-masse for the Vauxhall rehearsal, causing a three-hour traffic jam. The Westminster Bridge was closed for subsidence repairs, so London Bridge was severely overcrowded. Carriages were forced across with great inconvenience, and there were reports of scuffles among the footmen. The rehearsal itself was accompanied by an 18 cannon salute, conducted with powder that had been delivered in a batch of 36 pounds.&#10;&#10;Against George II's wishes, Handel insisted upon including strings in the orchestra for the main celebration. Renowned designer Florentine Servandoni was summoned to construct what was dubbed an enormous  &quot;machine&quot; as the centerpiece. A great wood and canvas structure measuring over 400 feet long and 100 feet high, it was constructed in the manner of  &quot;a magnificent Doric Temple&quot; and executed in the trompe-l'oeil style. It was complete with a triumphal arch topped with a grand Sun, bearing the latin epigraph &quot;VIVAT REX&quot; in letters of &quot;bright fire&quot; which were to burn for five hours. The structure featured impressive side pavilions and elaborate decoration. &#10;&#10;On the great day, the King and his entourage toured the &quot;machine,&quot; presenting purses to its operatives while the entire band played, commencing at 6 o'clock. The beginning of the fireworks display went well enough, as &quot;The Gentleman's Magazine&quot; vol. 19 (April, 1749), describes:&#10;&#10;&quot;At half an hour after eight, the works were begun by a single rocket from before the library, then the cannon within the chevaux de frize were fired...101 pieces of cannon placed on Constitution-hill, were discharged; after which a great number of rockets of different sorts, balloons, &amp;c. were discharged, to surprising perfection.&quot;&#10;&#10;However, catastrophe ensued when the great &quot;machine&quot; misfired and burst into intense flame. The left pavilion of the structure was most affected, and according to the &quot;Description II&quot; of the celebration, published afterwards, the contrivance &quot;burnt with great Fury.&quot; Two of the arches smoldered to the ground, and the whole building was only saved when carpenters cast away another two arches and fire engines were brought in to suppress the flames. The stress was apparently great, because another misfortune followed when Florentine Servandoni threw a tantrum and drew his sword on Charles Frederick, Comptroller of the event. Servandoni was imprisoned but released the next day after tendering his apologies. In the end, the great sun, &quot;32 feet in Diameter,&quot; the literal high-light of the arrangement, survived the disaster to fulfill expectations.&#10;&#10;Handel's orchestration begins with an Overture suited for the royal progress across St. James's park, the middle portion of which relaxes and turns toward B minor. Then, a Bourrée for woodwind and string follows, moving into a siciliano entitled &quot;La Paix,&quot; which splendidly reflects the eighteenth-century view of peace as a country pastorale. The piece then moves to the brilliant and varied &quot;Réjouissance,&quot; and finally, is concluded with two Minuets, finishing off the music in an august atmosphere." id="326" name="Google Shape;326;p49" title="George Frideric Handel - Music for the Royal Fireworks">
            <a:hlinkClick r:id="rId5"/>
          </p:cNvPr>
          <p:cNvPicPr preferRelativeResize="0"/>
          <p:nvPr/>
        </p:nvPicPr>
        <p:blipFill>
          <a:blip r:embed="rId6">
            <a:alphaModFix/>
          </a:blip>
          <a:stretch>
            <a:fillRect/>
          </a:stretch>
        </p:blipFill>
        <p:spPr>
          <a:xfrm>
            <a:off x="6245450" y="2509850"/>
            <a:ext cx="2742300" cy="1953000"/>
          </a:xfrm>
          <a:prstGeom prst="rect">
            <a:avLst/>
          </a:prstGeom>
          <a:noFill/>
          <a:ln>
            <a:noFill/>
          </a:ln>
        </p:spPr>
      </p:pic>
      <p:pic>
        <p:nvPicPr>
          <p:cNvPr descr="Georg Friedrich Händel - Oratorio - Messiah, HWV 56 &#10;Part 2, No. 44 Chorus &#10;Hallelujah Chorus &#10;Performed by The English Concert &amp; Choir &#10; &#10;Hallelujah, for the Lord God Omnipotent reigneth, Hallelujah! &#10;The Kingdom of this world is become the Kingdom of our Lord and of his Christ, and he shall reign for ever and ever, Hallelujah! &#10;King of Kings, and Lord of Lords, and he shall reign for ever and ever, Hallelujah! &#10;(Revelation 19:6; 11:15; 19:16) &#10;Directed from the harpsichord by Trevor Pinnock &#10;Remember: to watch in stereo quality, just add &amp;fmt=18 to the link." id="327" name="Google Shape;327;p49" title="Händel Messiah - Hallelujah Chorus">
            <a:hlinkClick r:id="rId7"/>
          </p:cNvPr>
          <p:cNvPicPr preferRelativeResize="0"/>
          <p:nvPr/>
        </p:nvPicPr>
        <p:blipFill>
          <a:blip r:embed="rId8">
            <a:alphaModFix/>
          </a:blip>
          <a:stretch>
            <a:fillRect/>
          </a:stretch>
        </p:blipFill>
        <p:spPr>
          <a:xfrm>
            <a:off x="3184675" y="2509845"/>
            <a:ext cx="2604000" cy="1953005"/>
          </a:xfrm>
          <a:prstGeom prst="rect">
            <a:avLst/>
          </a:prstGeom>
          <a:noFill/>
          <a:ln>
            <a:noFill/>
          </a:ln>
        </p:spPr>
      </p:pic>
      <p:sp>
        <p:nvSpPr>
          <p:cNvPr id="328" name="Google Shape;328;p49"/>
          <p:cNvSpPr txBox="1"/>
          <p:nvPr/>
        </p:nvSpPr>
        <p:spPr>
          <a:xfrm>
            <a:off x="212100" y="1888625"/>
            <a:ext cx="260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Water Music (1717)</a:t>
            </a:r>
            <a:endParaRPr b="1" sz="1600">
              <a:latin typeface="Old Standard TT"/>
              <a:ea typeface="Old Standard TT"/>
              <a:cs typeface="Old Standard TT"/>
              <a:sym typeface="Old Standard TT"/>
            </a:endParaRPr>
          </a:p>
        </p:txBody>
      </p:sp>
      <p:sp>
        <p:nvSpPr>
          <p:cNvPr id="329" name="Google Shape;329;p49"/>
          <p:cNvSpPr txBox="1"/>
          <p:nvPr/>
        </p:nvSpPr>
        <p:spPr>
          <a:xfrm>
            <a:off x="3152126" y="1888625"/>
            <a:ext cx="266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Messiah (1741)</a:t>
            </a:r>
            <a:endParaRPr b="1" sz="1600">
              <a:latin typeface="Old Standard TT"/>
              <a:ea typeface="Old Standard TT"/>
              <a:cs typeface="Old Standard TT"/>
              <a:sym typeface="Old Standard TT"/>
            </a:endParaRPr>
          </a:p>
        </p:txBody>
      </p:sp>
      <p:sp>
        <p:nvSpPr>
          <p:cNvPr id="330" name="Google Shape;330;p49"/>
          <p:cNvSpPr txBox="1"/>
          <p:nvPr/>
        </p:nvSpPr>
        <p:spPr>
          <a:xfrm>
            <a:off x="6157250" y="1717875"/>
            <a:ext cx="2944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Music for the Royal Fireworks</a:t>
            </a:r>
            <a:endParaRPr b="1" sz="1600">
              <a:latin typeface="Old Standard TT"/>
              <a:ea typeface="Old Standard TT"/>
              <a:cs typeface="Old Standard TT"/>
              <a:sym typeface="Old Standard TT"/>
            </a:endParaRPr>
          </a:p>
          <a:p>
            <a:pPr indent="0" lvl="0" marL="0" rtl="0" algn="ctr">
              <a:spcBef>
                <a:spcPts val="0"/>
              </a:spcBef>
              <a:spcAft>
                <a:spcPts val="0"/>
              </a:spcAft>
              <a:buNone/>
            </a:pPr>
            <a:r>
              <a:rPr b="1" lang="en" sz="1600">
                <a:latin typeface="Old Standard TT"/>
                <a:ea typeface="Old Standard TT"/>
                <a:cs typeface="Old Standard TT"/>
                <a:sym typeface="Old Standard TT"/>
              </a:rPr>
              <a:t>(1749)</a:t>
            </a:r>
            <a:endParaRPr b="1" sz="1600">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445025"/>
            <a:ext cx="8520600" cy="125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000"/>
              <a:t>Classical Period</a:t>
            </a:r>
            <a:r>
              <a:rPr b="1" lang="en" sz="4000"/>
              <a:t> </a:t>
            </a:r>
            <a:r>
              <a:rPr lang="en" sz="4000"/>
              <a:t>(</a:t>
            </a:r>
            <a:r>
              <a:rPr lang="en"/>
              <a:t>1750 - 1820)</a:t>
            </a:r>
            <a:endParaRPr b="1"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36" name="Google Shape;336;p50"/>
          <p:cNvSpPr txBox="1"/>
          <p:nvPr>
            <p:ph idx="1" type="body"/>
          </p:nvPr>
        </p:nvSpPr>
        <p:spPr>
          <a:xfrm>
            <a:off x="311700" y="2169900"/>
            <a:ext cx="8520600" cy="235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Clr>
                <a:schemeClr val="dk1"/>
              </a:buClr>
              <a:buSzPts val="1100"/>
              <a:buFont typeface="Arial"/>
              <a:buNone/>
            </a:pPr>
            <a:r>
              <a:t/>
            </a:r>
            <a:endParaRPr sz="3000"/>
          </a:p>
        </p:txBody>
      </p:sp>
      <p:pic>
        <p:nvPicPr>
          <p:cNvPr id="337" name="Google Shape;337;p50"/>
          <p:cNvPicPr preferRelativeResize="0"/>
          <p:nvPr/>
        </p:nvPicPr>
        <p:blipFill>
          <a:blip r:embed="rId3">
            <a:alphaModFix/>
          </a:blip>
          <a:stretch>
            <a:fillRect/>
          </a:stretch>
        </p:blipFill>
        <p:spPr>
          <a:xfrm>
            <a:off x="339874" y="1334450"/>
            <a:ext cx="3901801" cy="3143549"/>
          </a:xfrm>
          <a:prstGeom prst="rect">
            <a:avLst/>
          </a:prstGeom>
          <a:noFill/>
          <a:ln>
            <a:noFill/>
          </a:ln>
        </p:spPr>
      </p:pic>
      <p:pic>
        <p:nvPicPr>
          <p:cNvPr id="338" name="Google Shape;338;p50"/>
          <p:cNvPicPr preferRelativeResize="0"/>
          <p:nvPr/>
        </p:nvPicPr>
        <p:blipFill>
          <a:blip r:embed="rId4">
            <a:alphaModFix/>
          </a:blip>
          <a:stretch>
            <a:fillRect/>
          </a:stretch>
        </p:blipFill>
        <p:spPr>
          <a:xfrm>
            <a:off x="4500550" y="1334450"/>
            <a:ext cx="4162175" cy="31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Classical Period</a:t>
            </a:r>
            <a:endParaRPr/>
          </a:p>
        </p:txBody>
      </p:sp>
      <p:sp>
        <p:nvSpPr>
          <p:cNvPr id="344" name="Google Shape;344;p5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549"/>
              <a:t>Classical period overlaps with the period in </a:t>
            </a:r>
            <a:r>
              <a:rPr lang="en" sz="7549"/>
              <a:t>philosophy</a:t>
            </a:r>
            <a:r>
              <a:rPr lang="en" sz="7549"/>
              <a:t> knowns as </a:t>
            </a:r>
            <a:r>
              <a:rPr lang="en" sz="7549"/>
              <a:t>Enlightenment</a:t>
            </a:r>
            <a:r>
              <a:rPr lang="en" sz="7549"/>
              <a:t>. During this time, thinkers gave free rein to the pursuit of truth and the discovery of natural laws, which was formulated by Isaac Newton. Fashion </a:t>
            </a:r>
            <a:r>
              <a:rPr lang="en" sz="7549"/>
              <a:t>changed</a:t>
            </a:r>
            <a:r>
              <a:rPr lang="en" sz="7549"/>
              <a:t> </a:t>
            </a:r>
            <a:r>
              <a:rPr lang="en" sz="7549"/>
              <a:t>dramatically in this era</a:t>
            </a:r>
            <a:r>
              <a:rPr lang="en" sz="7549"/>
              <a:t>. </a:t>
            </a:r>
            <a:r>
              <a:rPr lang="en" sz="7549"/>
              <a:t>Sophisticated</a:t>
            </a:r>
            <a:r>
              <a:rPr lang="en" sz="7549"/>
              <a:t> men powdered </a:t>
            </a:r>
            <a:r>
              <a:rPr lang="en" sz="7549"/>
              <a:t>their</a:t>
            </a:r>
            <a:r>
              <a:rPr lang="en" sz="7549"/>
              <a:t> faces and wore elaborate wigs. Middle class people did not just want to </a:t>
            </a:r>
            <a:r>
              <a:rPr lang="en" sz="7549"/>
              <a:t>attend</a:t>
            </a:r>
            <a:r>
              <a:rPr lang="en" sz="7549"/>
              <a:t> concerts and operatic performance. They wish gain revenue from with own music played at home. The invention of the piano slowly replaced the </a:t>
            </a:r>
            <a:r>
              <a:rPr lang="en" sz="7549"/>
              <a:t>harpsichord</a:t>
            </a:r>
            <a:r>
              <a:rPr lang="en" sz="7549"/>
              <a:t> and became the primary domestic music. The creations of Classical style would be from Mozart and Haydn while the expansion of it through Beethoven’s work.</a:t>
            </a:r>
            <a:endParaRPr sz="7549"/>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83" name="Google Shape;83;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540-604: </a:t>
            </a:r>
            <a:r>
              <a:rPr b="1" lang="en"/>
              <a:t>Gregorian Chant </a:t>
            </a:r>
            <a:r>
              <a:rPr lang="en"/>
              <a:t>was created by many people and named after Pope Gregory the Great (Wright).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Clr>
                <a:schemeClr val="dk1"/>
              </a:buClr>
              <a:buSzPts val="1100"/>
              <a:buFont typeface="Arial"/>
              <a:buNone/>
            </a:pPr>
            <a:r>
              <a:t/>
            </a:r>
            <a:endParaRPr/>
          </a:p>
        </p:txBody>
      </p:sp>
      <p:pic>
        <p:nvPicPr>
          <p:cNvPr id="84" name="Google Shape;84;p16"/>
          <p:cNvPicPr preferRelativeResize="0"/>
          <p:nvPr/>
        </p:nvPicPr>
        <p:blipFill>
          <a:blip r:embed="rId3">
            <a:alphaModFix/>
          </a:blip>
          <a:stretch>
            <a:fillRect/>
          </a:stretch>
        </p:blipFill>
        <p:spPr>
          <a:xfrm>
            <a:off x="412973" y="2059425"/>
            <a:ext cx="3648150" cy="2571751"/>
          </a:xfrm>
          <a:prstGeom prst="rect">
            <a:avLst/>
          </a:prstGeom>
          <a:noFill/>
          <a:ln>
            <a:noFill/>
          </a:ln>
        </p:spPr>
      </p:pic>
      <p:pic>
        <p:nvPicPr>
          <p:cNvPr id="85" name="Google Shape;85;p16"/>
          <p:cNvPicPr preferRelativeResize="0"/>
          <p:nvPr/>
        </p:nvPicPr>
        <p:blipFill>
          <a:blip r:embed="rId4">
            <a:alphaModFix/>
          </a:blip>
          <a:stretch>
            <a:fillRect/>
          </a:stretch>
        </p:blipFill>
        <p:spPr>
          <a:xfrm>
            <a:off x="4367875" y="2461275"/>
            <a:ext cx="4163325" cy="153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350" name="Google Shape;350;p5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1700: The invention of the piano.</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351" name="Google Shape;351;p52"/>
          <p:cNvPicPr preferRelativeResize="0"/>
          <p:nvPr/>
        </p:nvPicPr>
        <p:blipFill>
          <a:blip r:embed="rId3">
            <a:alphaModFix/>
          </a:blip>
          <a:stretch>
            <a:fillRect/>
          </a:stretch>
        </p:blipFill>
        <p:spPr>
          <a:xfrm>
            <a:off x="2569188" y="1767050"/>
            <a:ext cx="4005624" cy="300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357" name="Google Shape;357;p5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1750: The start of </a:t>
            </a:r>
            <a:r>
              <a:rPr lang="en"/>
              <a:t>Enlightenment</a:t>
            </a:r>
            <a:r>
              <a:rPr lang="en"/>
              <a:t>, the Age of Reason.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358" name="Google Shape;358;p53"/>
          <p:cNvPicPr preferRelativeResize="0"/>
          <p:nvPr/>
        </p:nvPicPr>
        <p:blipFill>
          <a:blip r:embed="rId3">
            <a:alphaModFix/>
          </a:blip>
          <a:stretch>
            <a:fillRect/>
          </a:stretch>
        </p:blipFill>
        <p:spPr>
          <a:xfrm>
            <a:off x="3013538" y="1722000"/>
            <a:ext cx="3116925" cy="311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364" name="Google Shape;364;p54"/>
          <p:cNvSpPr txBox="1"/>
          <p:nvPr>
            <p:ph idx="1" type="body"/>
          </p:nvPr>
        </p:nvSpPr>
        <p:spPr>
          <a:xfrm>
            <a:off x="251425"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1750: The </a:t>
            </a:r>
            <a:r>
              <a:rPr lang="en"/>
              <a:t>Democratization</a:t>
            </a:r>
            <a:r>
              <a:rPr lang="en"/>
              <a:t> of Classical Music and the Rise of “For Profit” Concerts.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365" name="Google Shape;365;p54"/>
          <p:cNvPicPr preferRelativeResize="0"/>
          <p:nvPr/>
        </p:nvPicPr>
        <p:blipFill>
          <a:blip r:embed="rId3">
            <a:alphaModFix/>
          </a:blip>
          <a:stretch>
            <a:fillRect/>
          </a:stretch>
        </p:blipFill>
        <p:spPr>
          <a:xfrm>
            <a:off x="2642301" y="1917400"/>
            <a:ext cx="3859400" cy="28945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371" name="Google Shape;371;p5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Around 1800: Comic opera </a:t>
            </a:r>
            <a:r>
              <a:rPr lang="en"/>
              <a:t>appeared.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372" name="Google Shape;372;p55"/>
          <p:cNvPicPr preferRelativeResize="0"/>
          <p:nvPr/>
        </p:nvPicPr>
        <p:blipFill>
          <a:blip r:embed="rId3">
            <a:alphaModFix/>
          </a:blip>
          <a:stretch>
            <a:fillRect/>
          </a:stretch>
        </p:blipFill>
        <p:spPr>
          <a:xfrm>
            <a:off x="2217100" y="1808525"/>
            <a:ext cx="4709800" cy="294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Classical Period</a:t>
            </a:r>
            <a:endParaRPr b="1"/>
          </a:p>
        </p:txBody>
      </p:sp>
      <p:sp>
        <p:nvSpPr>
          <p:cNvPr id="378" name="Google Shape;378;p56"/>
          <p:cNvSpPr txBox="1"/>
          <p:nvPr>
            <p:ph idx="1" type="body"/>
          </p:nvPr>
        </p:nvSpPr>
        <p:spPr>
          <a:xfrm>
            <a:off x="311700" y="11523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50">
                <a:solidFill>
                  <a:srgbClr val="3F3F3F"/>
                </a:solidFill>
                <a:latin typeface="Arial"/>
                <a:ea typeface="Arial"/>
                <a:cs typeface="Arial"/>
                <a:sym typeface="Arial"/>
              </a:rPr>
              <a:t>Opera Buffa:</a:t>
            </a:r>
            <a:r>
              <a:rPr i="1"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(Italian for “comic opera”) a genre of opera featuring light, often domestic subjects, with tuneful melodies, comic situations, and happy endings</a:t>
            </a:r>
            <a:endParaRPr sz="18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850">
                <a:solidFill>
                  <a:srgbClr val="3F3F3F"/>
                </a:solidFill>
                <a:latin typeface="Arial"/>
                <a:ea typeface="Arial"/>
                <a:cs typeface="Arial"/>
                <a:sym typeface="Arial"/>
              </a:rPr>
              <a:t>Comic Opera:</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a genre of opera that originated in the eighteenth century, portraying everyday characters and situations, and using spoken dialogue and simple songs</a:t>
            </a:r>
            <a:endParaRPr sz="18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850">
                <a:solidFill>
                  <a:srgbClr val="3F3F3F"/>
                </a:solidFill>
                <a:latin typeface="Arial"/>
                <a:ea typeface="Arial"/>
                <a:cs typeface="Arial"/>
                <a:sym typeface="Arial"/>
              </a:rPr>
              <a:t>Antecedent Phrases:</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the opening, incomplete-sounding phrase of a melody; often followed by a consequent phrase that brings the melody to closure</a:t>
            </a:r>
            <a:endParaRPr sz="18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850">
                <a:solidFill>
                  <a:srgbClr val="3F3F3F"/>
                </a:solidFill>
                <a:latin typeface="Arial"/>
                <a:ea typeface="Arial"/>
                <a:cs typeface="Arial"/>
                <a:sym typeface="Arial"/>
              </a:rPr>
              <a:t>Sonata–Allegro form:</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a dramatic musical form that originated in the Classical period involving an exposition, development, and recapitulation, with optional introduction and coda</a:t>
            </a:r>
            <a:endParaRPr sz="1850">
              <a:solidFill>
                <a:srgbClr val="575757"/>
              </a:solidFill>
              <a:latin typeface="Arial"/>
              <a:ea typeface="Arial"/>
              <a:cs typeface="Arial"/>
              <a:sym typeface="Arial"/>
            </a:endParaRPr>
          </a:p>
          <a:p>
            <a:pPr indent="0" lvl="0" marL="0" rtl="0" algn="l">
              <a:spcBef>
                <a:spcPts val="1200"/>
              </a:spcBef>
              <a:spcAft>
                <a:spcPts val="1200"/>
              </a:spcAft>
              <a:buNone/>
            </a:pPr>
            <a:r>
              <a:t/>
            </a:r>
            <a:endParaRPr sz="1850">
              <a:solidFill>
                <a:srgbClr val="57575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11700" y="27425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Classical Period</a:t>
            </a:r>
            <a:endParaRPr b="1"/>
          </a:p>
        </p:txBody>
      </p:sp>
      <p:sp>
        <p:nvSpPr>
          <p:cNvPr id="384" name="Google Shape;384;p57"/>
          <p:cNvSpPr txBox="1"/>
          <p:nvPr>
            <p:ph idx="1" type="body"/>
          </p:nvPr>
        </p:nvSpPr>
        <p:spPr>
          <a:xfrm>
            <a:off x="311700" y="1054825"/>
            <a:ext cx="8520600" cy="32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50">
                <a:solidFill>
                  <a:srgbClr val="3F3F3F"/>
                </a:solidFill>
                <a:latin typeface="Arial"/>
                <a:ea typeface="Arial"/>
                <a:cs typeface="Arial"/>
                <a:sym typeface="Arial"/>
              </a:rPr>
              <a:t>Rondo:</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classical form with at least three statements of the refrain (</a:t>
            </a:r>
            <a:r>
              <a:rPr b="1" lang="en" sz="1850">
                <a:solidFill>
                  <a:srgbClr val="575757"/>
                </a:solidFill>
                <a:latin typeface="Arial"/>
                <a:ea typeface="Arial"/>
                <a:cs typeface="Arial"/>
                <a:sym typeface="Arial"/>
              </a:rPr>
              <a:t>A</a:t>
            </a:r>
            <a:r>
              <a:rPr lang="en" sz="1850">
                <a:solidFill>
                  <a:srgbClr val="575757"/>
                </a:solidFill>
                <a:latin typeface="Arial"/>
                <a:ea typeface="Arial"/>
                <a:cs typeface="Arial"/>
                <a:sym typeface="Arial"/>
              </a:rPr>
              <a:t>) and at least two contrasting sections (at least </a:t>
            </a:r>
            <a:r>
              <a:rPr b="1" lang="en" sz="1850">
                <a:solidFill>
                  <a:srgbClr val="575757"/>
                </a:solidFill>
                <a:latin typeface="Arial"/>
                <a:ea typeface="Arial"/>
                <a:cs typeface="Arial"/>
                <a:sym typeface="Arial"/>
              </a:rPr>
              <a:t>B</a:t>
            </a:r>
            <a:r>
              <a:rPr lang="en" sz="1850">
                <a:solidFill>
                  <a:srgbClr val="575757"/>
                </a:solidFill>
                <a:latin typeface="Arial"/>
                <a:ea typeface="Arial"/>
                <a:cs typeface="Arial"/>
                <a:sym typeface="Arial"/>
              </a:rPr>
              <a:t> and </a:t>
            </a:r>
            <a:r>
              <a:rPr b="1" lang="en" sz="1850">
                <a:solidFill>
                  <a:srgbClr val="575757"/>
                </a:solidFill>
                <a:latin typeface="Arial"/>
                <a:ea typeface="Arial"/>
                <a:cs typeface="Arial"/>
                <a:sym typeface="Arial"/>
              </a:rPr>
              <a:t>C</a:t>
            </a:r>
            <a:r>
              <a:rPr lang="en" sz="1850">
                <a:solidFill>
                  <a:srgbClr val="575757"/>
                </a:solidFill>
                <a:latin typeface="Arial"/>
                <a:ea typeface="Arial"/>
                <a:cs typeface="Arial"/>
                <a:sym typeface="Arial"/>
              </a:rPr>
              <a:t>); placement of the refrain creates symmetrical patterns such as </a:t>
            </a:r>
            <a:r>
              <a:rPr b="1" lang="en" sz="1850">
                <a:solidFill>
                  <a:srgbClr val="575757"/>
                </a:solidFill>
                <a:latin typeface="Arial"/>
                <a:ea typeface="Arial"/>
                <a:cs typeface="Arial"/>
                <a:sym typeface="Arial"/>
              </a:rPr>
              <a:t>ABACA, ABACABA</a:t>
            </a:r>
            <a:r>
              <a:rPr lang="en" sz="1850">
                <a:solidFill>
                  <a:srgbClr val="575757"/>
                </a:solidFill>
                <a:latin typeface="Arial"/>
                <a:ea typeface="Arial"/>
                <a:cs typeface="Arial"/>
                <a:sym typeface="Arial"/>
              </a:rPr>
              <a:t>, or even </a:t>
            </a:r>
            <a:r>
              <a:rPr b="1" lang="en" sz="1850">
                <a:solidFill>
                  <a:srgbClr val="575757"/>
                </a:solidFill>
                <a:latin typeface="Arial"/>
                <a:ea typeface="Arial"/>
                <a:cs typeface="Arial"/>
                <a:sym typeface="Arial"/>
              </a:rPr>
              <a:t>ABACADA</a:t>
            </a:r>
            <a:endParaRPr b="1" sz="18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850">
                <a:solidFill>
                  <a:srgbClr val="3F3F3F"/>
                </a:solidFill>
                <a:latin typeface="Arial"/>
                <a:ea typeface="Arial"/>
                <a:cs typeface="Arial"/>
                <a:sym typeface="Arial"/>
              </a:rPr>
              <a:t>Sonata:</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originally, “something sounded” on an instrument as opposed to something sung (a “cantata”); later, a multi-movement work for solo instrument, or instrument with keyboard accompaniment</a:t>
            </a:r>
            <a:endParaRPr sz="18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i="1" lang="en" sz="1850">
                <a:solidFill>
                  <a:srgbClr val="3F3F3F"/>
                </a:solidFill>
                <a:latin typeface="Arial"/>
                <a:ea typeface="Arial"/>
                <a:cs typeface="Arial"/>
                <a:sym typeface="Arial"/>
              </a:rPr>
              <a:t>Singspiel:</a:t>
            </a:r>
            <a:r>
              <a:rPr i="1"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(German for “singing play”) a musical comedy originating in Germany with spoken dialogue, tuneful songs, and topical humor</a:t>
            </a:r>
            <a:endParaRPr sz="18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850">
                <a:solidFill>
                  <a:srgbClr val="3F3F3F"/>
                </a:solidFill>
                <a:latin typeface="Arial"/>
                <a:ea typeface="Arial"/>
                <a:cs typeface="Arial"/>
                <a:sym typeface="Arial"/>
              </a:rPr>
              <a:t>Scherzo:</a:t>
            </a:r>
            <a:r>
              <a:rPr lang="en" sz="1850">
                <a:solidFill>
                  <a:srgbClr val="3F3F3F"/>
                </a:solidFill>
                <a:latin typeface="Arial"/>
                <a:ea typeface="Arial"/>
                <a:cs typeface="Arial"/>
                <a:sym typeface="Arial"/>
              </a:rPr>
              <a:t> </a:t>
            </a:r>
            <a:r>
              <a:rPr lang="en" sz="1850">
                <a:solidFill>
                  <a:srgbClr val="575757"/>
                </a:solidFill>
                <a:latin typeface="Arial"/>
                <a:ea typeface="Arial"/>
                <a:cs typeface="Arial"/>
                <a:sym typeface="Arial"/>
              </a:rPr>
              <a:t>(Italian for “joke”) a rapid, jovial work in triple meter often used in place of the minuet as the third movement in a string quartet or symphony</a:t>
            </a:r>
            <a:endParaRPr sz="1850">
              <a:solidFill>
                <a:srgbClr val="575757"/>
              </a:solidFill>
              <a:latin typeface="Arial"/>
              <a:ea typeface="Arial"/>
              <a:cs typeface="Arial"/>
              <a:sym typeface="Arial"/>
            </a:endParaRPr>
          </a:p>
          <a:p>
            <a:pPr indent="0" lvl="0" marL="0" rtl="0" algn="l">
              <a:spcBef>
                <a:spcPts val="1200"/>
              </a:spcBef>
              <a:spcAft>
                <a:spcPts val="0"/>
              </a:spcAft>
              <a:buNone/>
            </a:pPr>
            <a:r>
              <a:t/>
            </a:r>
            <a:endParaRPr b="1" sz="115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Classical Period</a:t>
            </a:r>
            <a:endParaRPr/>
          </a:p>
        </p:txBody>
      </p:sp>
      <p:sp>
        <p:nvSpPr>
          <p:cNvPr id="390" name="Google Shape;390;p5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Franz Joseph Haydn (1732 - 1809)</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91" name="Google Shape;391;p58"/>
          <p:cNvSpPr txBox="1"/>
          <p:nvPr/>
        </p:nvSpPr>
        <p:spPr>
          <a:xfrm>
            <a:off x="446500" y="1938950"/>
            <a:ext cx="366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Haydn was the first of the great Classical composer to relocate to Vienna. Born in a farmhouse in Rohraus, Sutria, </a:t>
            </a:r>
            <a:r>
              <a:rPr lang="en">
                <a:latin typeface="Old Standard TT"/>
                <a:ea typeface="Old Standard TT"/>
                <a:cs typeface="Old Standard TT"/>
                <a:sym typeface="Old Standard TT"/>
              </a:rPr>
              <a:t>Haydn</a:t>
            </a:r>
            <a:r>
              <a:rPr lang="en">
                <a:solidFill>
                  <a:schemeClr val="dk1"/>
                </a:solidFill>
                <a:latin typeface="Old Standard TT"/>
                <a:ea typeface="Old Standard TT"/>
                <a:cs typeface="Old Standard TT"/>
                <a:sym typeface="Old Standard TT"/>
              </a:rPr>
              <a:t> s</a:t>
            </a:r>
            <a:r>
              <a:rPr lang="en">
                <a:solidFill>
                  <a:schemeClr val="dk1"/>
                </a:solidFill>
                <a:latin typeface="Old Standard TT"/>
                <a:ea typeface="Old Standard TT"/>
                <a:cs typeface="Old Standard TT"/>
                <a:sym typeface="Old Standard TT"/>
              </a:rPr>
              <a:t>ung sorano as a boy and studied rudiments of composition,  violin, and keyboard at a young age. In 1761, he became director of music for the court of Prince Nikolaus Esterhazy served thirty years. Haydn wrote twelve symphonies called the London Symphonies. </a:t>
            </a:r>
            <a:endParaRPr>
              <a:solidFill>
                <a:schemeClr val="dk1"/>
              </a:solidFill>
              <a:latin typeface="Old Standard TT"/>
              <a:ea typeface="Old Standard TT"/>
              <a:cs typeface="Old Standard TT"/>
              <a:sym typeface="Old Standard TT"/>
            </a:endParaRPr>
          </a:p>
        </p:txBody>
      </p:sp>
      <p:pic>
        <p:nvPicPr>
          <p:cNvPr id="392" name="Google Shape;392;p58"/>
          <p:cNvPicPr preferRelativeResize="0"/>
          <p:nvPr/>
        </p:nvPicPr>
        <p:blipFill>
          <a:blip r:embed="rId3">
            <a:alphaModFix/>
          </a:blip>
          <a:stretch>
            <a:fillRect/>
          </a:stretch>
        </p:blipFill>
        <p:spPr>
          <a:xfrm>
            <a:off x="6712800" y="1530975"/>
            <a:ext cx="2119500" cy="2678449"/>
          </a:xfrm>
          <a:prstGeom prst="rect">
            <a:avLst/>
          </a:prstGeom>
          <a:noFill/>
          <a:ln>
            <a:noFill/>
          </a:ln>
        </p:spPr>
      </p:pic>
      <p:pic>
        <p:nvPicPr>
          <p:cNvPr id="393" name="Google Shape;393;p58"/>
          <p:cNvPicPr preferRelativeResize="0"/>
          <p:nvPr/>
        </p:nvPicPr>
        <p:blipFill>
          <a:blip r:embed="rId4">
            <a:alphaModFix/>
          </a:blip>
          <a:stretch>
            <a:fillRect/>
          </a:stretch>
        </p:blipFill>
        <p:spPr>
          <a:xfrm>
            <a:off x="4048647" y="1530975"/>
            <a:ext cx="2437578" cy="2678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Franz Joseph Haydn</a:t>
            </a:r>
            <a:r>
              <a:rPr b="1" lang="en" sz="2100"/>
              <a:t>’s Music</a:t>
            </a:r>
            <a:endParaRPr b="1" sz="2100"/>
          </a:p>
        </p:txBody>
      </p:sp>
      <p:sp>
        <p:nvSpPr>
          <p:cNvPr id="399" name="Google Shape;399;p59"/>
          <p:cNvSpPr txBox="1"/>
          <p:nvPr/>
        </p:nvSpPr>
        <p:spPr>
          <a:xfrm>
            <a:off x="570350" y="1535550"/>
            <a:ext cx="2925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Symphony No. 94, the “Surprise” Symphony (1791)</a:t>
            </a:r>
            <a:endParaRPr b="1" sz="1600">
              <a:latin typeface="Old Standard TT"/>
              <a:ea typeface="Old Standard TT"/>
              <a:cs typeface="Old Standard TT"/>
              <a:sym typeface="Old Standard TT"/>
            </a:endParaRPr>
          </a:p>
        </p:txBody>
      </p:sp>
      <p:pic>
        <p:nvPicPr>
          <p:cNvPr descr="Us, the humble servants of Muse in all sincerity love this composition of Meister H." id="400" name="Google Shape;400;p59" title="Franz Joseph Haydn - &quot;Surprise&quot; (Symphony no. 94)">
            <a:hlinkClick r:id="rId3"/>
          </p:cNvPr>
          <p:cNvPicPr preferRelativeResize="0"/>
          <p:nvPr/>
        </p:nvPicPr>
        <p:blipFill>
          <a:blip r:embed="rId4">
            <a:alphaModFix/>
          </a:blip>
          <a:stretch>
            <a:fillRect/>
          </a:stretch>
        </p:blipFill>
        <p:spPr>
          <a:xfrm>
            <a:off x="359875" y="2270375"/>
            <a:ext cx="3346550" cy="2509900"/>
          </a:xfrm>
          <a:prstGeom prst="rect">
            <a:avLst/>
          </a:prstGeom>
          <a:noFill/>
          <a:ln>
            <a:noFill/>
          </a:ln>
        </p:spPr>
      </p:pic>
      <p:pic>
        <p:nvPicPr>
          <p:cNvPr descr="Title: Haydn , Trumpet Concerto in E flat, 3rd movement &#10; &#10;Date: 1796" id="401" name="Google Shape;401;p59" title="Haydn : Trumpet Concerto in E flat, 3rd movement">
            <a:hlinkClick r:id="rId5"/>
          </p:cNvPr>
          <p:cNvPicPr preferRelativeResize="0"/>
          <p:nvPr/>
        </p:nvPicPr>
        <p:blipFill>
          <a:blip r:embed="rId6">
            <a:alphaModFix/>
          </a:blip>
          <a:stretch>
            <a:fillRect/>
          </a:stretch>
        </p:blipFill>
        <p:spPr>
          <a:xfrm>
            <a:off x="4843233" y="2270375"/>
            <a:ext cx="3276167" cy="2457125"/>
          </a:xfrm>
          <a:prstGeom prst="rect">
            <a:avLst/>
          </a:prstGeom>
          <a:noFill/>
          <a:ln>
            <a:noFill/>
          </a:ln>
        </p:spPr>
      </p:pic>
      <p:sp>
        <p:nvSpPr>
          <p:cNvPr id="402" name="Google Shape;402;p59"/>
          <p:cNvSpPr txBox="1"/>
          <p:nvPr/>
        </p:nvSpPr>
        <p:spPr>
          <a:xfrm>
            <a:off x="4772900" y="1535550"/>
            <a:ext cx="334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Trump</a:t>
            </a:r>
            <a:r>
              <a:rPr b="1" lang="en" sz="1600">
                <a:latin typeface="Old Standard TT"/>
                <a:ea typeface="Old Standard TT"/>
                <a:cs typeface="Old Standard TT"/>
                <a:sym typeface="Old Standard TT"/>
              </a:rPr>
              <a:t> Concerto in Eb major (1796)</a:t>
            </a:r>
            <a:endParaRPr b="1" sz="1600">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Franz Joseph Haydn’s Music</a:t>
            </a:r>
            <a:endParaRPr b="1" sz="2100"/>
          </a:p>
        </p:txBody>
      </p:sp>
      <p:sp>
        <p:nvSpPr>
          <p:cNvPr id="408" name="Google Shape;408;p60"/>
          <p:cNvSpPr txBox="1"/>
          <p:nvPr/>
        </p:nvSpPr>
        <p:spPr>
          <a:xfrm>
            <a:off x="2853000" y="1289550"/>
            <a:ext cx="3438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String Quartet, Opus 76, No. 3, the “Emperor” Quartet (1797)</a:t>
            </a:r>
            <a:endParaRPr b="1" sz="1600">
              <a:latin typeface="Old Standard TT"/>
              <a:ea typeface="Old Standard TT"/>
              <a:cs typeface="Old Standard TT"/>
              <a:sym typeface="Old Standard TT"/>
            </a:endParaRPr>
          </a:p>
        </p:txBody>
      </p:sp>
      <p:sp>
        <p:nvSpPr>
          <p:cNvPr id="409" name="Google Shape;409;p60"/>
          <p:cNvSpPr txBox="1"/>
          <p:nvPr/>
        </p:nvSpPr>
        <p:spPr>
          <a:xfrm>
            <a:off x="4772900" y="1535550"/>
            <a:ext cx="334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600">
              <a:latin typeface="Old Standard TT"/>
              <a:ea typeface="Old Standard TT"/>
              <a:cs typeface="Old Standard TT"/>
              <a:sym typeface="Old Standard TT"/>
            </a:endParaRPr>
          </a:p>
        </p:txBody>
      </p:sp>
      <p:pic>
        <p:nvPicPr>
          <p:cNvPr descr="1797 Haydn Emporor's Hymn from String Quartet in C&#10;Public Domain classics sourced from the: https://archive.org/." id="410" name="Google Shape;410;p60" title="1797 Haydn Emporor's Hymn from String Quartet in C">
            <a:hlinkClick r:id="rId3"/>
          </p:cNvPr>
          <p:cNvPicPr preferRelativeResize="0"/>
          <p:nvPr/>
        </p:nvPicPr>
        <p:blipFill>
          <a:blip r:embed="rId4">
            <a:alphaModFix/>
          </a:blip>
          <a:stretch>
            <a:fillRect/>
          </a:stretch>
        </p:blipFill>
        <p:spPr>
          <a:xfrm>
            <a:off x="2821300" y="2167825"/>
            <a:ext cx="3501400" cy="262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Classical Period</a:t>
            </a:r>
            <a:endParaRPr/>
          </a:p>
        </p:txBody>
      </p:sp>
      <p:sp>
        <p:nvSpPr>
          <p:cNvPr id="416" name="Google Shape;416;p61"/>
          <p:cNvSpPr txBox="1"/>
          <p:nvPr>
            <p:ph idx="1" type="body"/>
          </p:nvPr>
        </p:nvSpPr>
        <p:spPr>
          <a:xfrm>
            <a:off x="80375" y="1171600"/>
            <a:ext cx="8751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Wolfgang Amadeus Mozart (1756 - 1791)</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17" name="Google Shape;417;p61"/>
          <p:cNvSpPr txBox="1"/>
          <p:nvPr/>
        </p:nvSpPr>
        <p:spPr>
          <a:xfrm>
            <a:off x="80375" y="1637475"/>
            <a:ext cx="4922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Mozart was borned in the </a:t>
            </a:r>
            <a:r>
              <a:rPr lang="en">
                <a:latin typeface="Old Standard TT"/>
                <a:ea typeface="Old Standard TT"/>
                <a:cs typeface="Old Standard TT"/>
                <a:sym typeface="Old Standard TT"/>
              </a:rPr>
              <a:t>mountain town of Salzburg, Austria. His father was a violinist in the orchestra of archbishop of Salzburg. By age six, Mozart played the piano, violin and organ. He was terrified by the sound of trumpet and the sound of</a:t>
            </a:r>
            <a:r>
              <a:rPr lang="en">
                <a:solidFill>
                  <a:schemeClr val="dk1"/>
                </a:solidFill>
                <a:latin typeface="Old Standard TT"/>
                <a:ea typeface="Old Standard TT"/>
                <a:cs typeface="Old Standard TT"/>
                <a:sym typeface="Old Standard TT"/>
              </a:rPr>
              <a:t> out-of-tune instruments brought physical pain to his ear</a:t>
            </a:r>
            <a:r>
              <a:rPr lang="en">
                <a:latin typeface="Old Standard TT"/>
                <a:ea typeface="Old Standard TT"/>
                <a:cs typeface="Old Standard TT"/>
                <a:sym typeface="Old Standard TT"/>
              </a:rPr>
              <a:t> until age of ten. Mozart was the most universal composer in the history of Western music. Mozart’s great memory and power of concentration allowed him to composed numbermous masterpieces.</a:t>
            </a:r>
            <a:endParaRPr>
              <a:latin typeface="Old Standard TT"/>
              <a:ea typeface="Old Standard TT"/>
              <a:cs typeface="Old Standard TT"/>
              <a:sym typeface="Old Standard TT"/>
            </a:endParaRPr>
          </a:p>
        </p:txBody>
      </p:sp>
      <p:pic>
        <p:nvPicPr>
          <p:cNvPr id="418" name="Google Shape;418;p61"/>
          <p:cNvPicPr preferRelativeResize="0"/>
          <p:nvPr/>
        </p:nvPicPr>
        <p:blipFill>
          <a:blip r:embed="rId3">
            <a:alphaModFix/>
          </a:blip>
          <a:stretch>
            <a:fillRect/>
          </a:stretch>
        </p:blipFill>
        <p:spPr>
          <a:xfrm>
            <a:off x="7113609" y="1424050"/>
            <a:ext cx="1955315" cy="2648676"/>
          </a:xfrm>
          <a:prstGeom prst="rect">
            <a:avLst/>
          </a:prstGeom>
          <a:noFill/>
          <a:ln>
            <a:noFill/>
          </a:ln>
        </p:spPr>
      </p:pic>
      <p:pic>
        <p:nvPicPr>
          <p:cNvPr id="419" name="Google Shape;419;p61"/>
          <p:cNvPicPr preferRelativeResize="0"/>
          <p:nvPr/>
        </p:nvPicPr>
        <p:blipFill>
          <a:blip r:embed="rId4">
            <a:alphaModFix/>
          </a:blip>
          <a:stretch>
            <a:fillRect/>
          </a:stretch>
        </p:blipFill>
        <p:spPr>
          <a:xfrm>
            <a:off x="4966875" y="1450400"/>
            <a:ext cx="2045250" cy="26223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Major Music Events</a:t>
            </a:r>
            <a:endParaRPr/>
          </a:p>
        </p:txBody>
      </p:sp>
      <p:sp>
        <p:nvSpPr>
          <p:cNvPr id="91" name="Google Shape;91;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1150-1350: New constructed cathedrals possessed the </a:t>
            </a:r>
            <a:r>
              <a:rPr b="1" lang="en"/>
              <a:t>Gothic Style</a:t>
            </a:r>
            <a:r>
              <a:rPr lang="en"/>
              <a:t> elements which possessed features such as pointed arches, high ceiling vaults, flying buttresses, and richly colored stained glass (Wright). </a:t>
            </a:r>
            <a:endParaRPr/>
          </a:p>
        </p:txBody>
      </p:sp>
      <p:pic>
        <p:nvPicPr>
          <p:cNvPr id="92" name="Google Shape;92;p17"/>
          <p:cNvPicPr preferRelativeResize="0"/>
          <p:nvPr/>
        </p:nvPicPr>
        <p:blipFill>
          <a:blip r:embed="rId3">
            <a:alphaModFix/>
          </a:blip>
          <a:stretch>
            <a:fillRect/>
          </a:stretch>
        </p:blipFill>
        <p:spPr>
          <a:xfrm>
            <a:off x="4822025" y="2211675"/>
            <a:ext cx="3944300" cy="2519926"/>
          </a:xfrm>
          <a:prstGeom prst="rect">
            <a:avLst/>
          </a:prstGeom>
          <a:noFill/>
          <a:ln>
            <a:noFill/>
          </a:ln>
        </p:spPr>
      </p:pic>
      <p:pic>
        <p:nvPicPr>
          <p:cNvPr id="93" name="Google Shape;93;p17"/>
          <p:cNvPicPr preferRelativeResize="0"/>
          <p:nvPr/>
        </p:nvPicPr>
        <p:blipFill>
          <a:blip r:embed="rId4">
            <a:alphaModFix/>
          </a:blip>
          <a:stretch>
            <a:fillRect/>
          </a:stretch>
        </p:blipFill>
        <p:spPr>
          <a:xfrm>
            <a:off x="462125" y="2211675"/>
            <a:ext cx="3612824" cy="251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311700" y="48522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Wolfgang Amadeus Mozart</a:t>
            </a:r>
            <a:r>
              <a:rPr b="1" lang="en" sz="2100"/>
              <a:t>’s Music</a:t>
            </a:r>
            <a:endParaRPr b="1" sz="2100"/>
          </a:p>
        </p:txBody>
      </p:sp>
      <p:sp>
        <p:nvSpPr>
          <p:cNvPr id="425" name="Google Shape;425;p62"/>
          <p:cNvSpPr txBox="1"/>
          <p:nvPr/>
        </p:nvSpPr>
        <p:spPr>
          <a:xfrm>
            <a:off x="311700" y="1677350"/>
            <a:ext cx="2460900" cy="1031400"/>
          </a:xfrm>
          <a:prstGeom prst="rect">
            <a:avLst/>
          </a:prstGeom>
          <a:noFill/>
          <a:ln>
            <a:noFill/>
          </a:ln>
        </p:spPr>
        <p:txBody>
          <a:bodyPr anchorCtr="0" anchor="t" bIns="91425" lIns="91425" spcFirstLastPara="1" rIns="91425" wrap="square" tIns="91425">
            <a:spAutoFit/>
          </a:bodyPr>
          <a:lstStyle/>
          <a:p>
            <a:pPr indent="0" lvl="0" marL="190500" rtl="0" algn="ctr">
              <a:lnSpc>
                <a:spcPct val="130000"/>
              </a:lnSpc>
              <a:spcBef>
                <a:spcPts val="0"/>
              </a:spcBef>
              <a:spcAft>
                <a:spcPts val="0"/>
              </a:spcAft>
              <a:buClr>
                <a:schemeClr val="dk1"/>
              </a:buClr>
              <a:buSzPts val="1100"/>
              <a:buFont typeface="Arial"/>
              <a:buNone/>
            </a:pPr>
            <a:r>
              <a:rPr b="1" lang="en" sz="1500">
                <a:solidFill>
                  <a:schemeClr val="dk1"/>
                </a:solidFill>
                <a:highlight>
                  <a:schemeClr val="accent1"/>
                </a:highlight>
              </a:rPr>
              <a:t>Piano Concerto in C major (1786), K. 467</a:t>
            </a:r>
            <a:endParaRPr b="1" sz="1500">
              <a:solidFill>
                <a:schemeClr val="dk1"/>
              </a:solidFill>
              <a:highlight>
                <a:schemeClr val="accent1"/>
              </a:highlight>
            </a:endParaRPr>
          </a:p>
          <a:p>
            <a:pPr indent="0" lvl="0" marL="0" rtl="0" algn="ctr">
              <a:spcBef>
                <a:spcPts val="0"/>
              </a:spcBef>
              <a:spcAft>
                <a:spcPts val="0"/>
              </a:spcAft>
              <a:buNone/>
            </a:pPr>
            <a:r>
              <a:t/>
            </a:r>
            <a:endParaRPr b="1" i="1" sz="1600">
              <a:latin typeface="Old Standard TT"/>
              <a:ea typeface="Old Standard TT"/>
              <a:cs typeface="Old Standard TT"/>
              <a:sym typeface="Old Standard TT"/>
            </a:endParaRPr>
          </a:p>
        </p:txBody>
      </p:sp>
      <p:pic>
        <p:nvPicPr>
          <p:cNvPr descr="-  - uploaded via http://www.mp32u.net/" id="426" name="Google Shape;426;p62" title="Mozart - Piano concerto K467 - Andante - Bilson - Gardiner">
            <a:hlinkClick r:id="rId3"/>
          </p:cNvPr>
          <p:cNvPicPr preferRelativeResize="0"/>
          <p:nvPr/>
        </p:nvPicPr>
        <p:blipFill>
          <a:blip r:embed="rId4">
            <a:alphaModFix/>
          </a:blip>
          <a:stretch>
            <a:fillRect/>
          </a:stretch>
        </p:blipFill>
        <p:spPr>
          <a:xfrm>
            <a:off x="351850" y="2783325"/>
            <a:ext cx="2380600" cy="1866225"/>
          </a:xfrm>
          <a:prstGeom prst="rect">
            <a:avLst/>
          </a:prstGeom>
          <a:noFill/>
          <a:ln>
            <a:noFill/>
          </a:ln>
        </p:spPr>
      </p:pic>
      <p:pic>
        <p:nvPicPr>
          <p:cNvPr descr="Eine Kleine Nachtmusik by Wolfgang Amadeus Mozart" id="427" name="Google Shape;427;p62" title="Eine Kleine Nachtmusik - Mozart">
            <a:hlinkClick r:id="rId5"/>
          </p:cNvPr>
          <p:cNvPicPr preferRelativeResize="0"/>
          <p:nvPr/>
        </p:nvPicPr>
        <p:blipFill>
          <a:blip r:embed="rId6">
            <a:alphaModFix/>
          </a:blip>
          <a:stretch>
            <a:fillRect/>
          </a:stretch>
        </p:blipFill>
        <p:spPr>
          <a:xfrm>
            <a:off x="3341512" y="2783314"/>
            <a:ext cx="2460976" cy="1866236"/>
          </a:xfrm>
          <a:prstGeom prst="rect">
            <a:avLst/>
          </a:prstGeom>
          <a:noFill/>
          <a:ln>
            <a:noFill/>
          </a:ln>
        </p:spPr>
      </p:pic>
      <p:sp>
        <p:nvSpPr>
          <p:cNvPr id="428" name="Google Shape;428;p62"/>
          <p:cNvSpPr txBox="1"/>
          <p:nvPr/>
        </p:nvSpPr>
        <p:spPr>
          <a:xfrm>
            <a:off x="3341500" y="1634825"/>
            <a:ext cx="2460900" cy="1000500"/>
          </a:xfrm>
          <a:prstGeom prst="rect">
            <a:avLst/>
          </a:prstGeom>
          <a:noFill/>
          <a:ln>
            <a:noFill/>
          </a:ln>
        </p:spPr>
        <p:txBody>
          <a:bodyPr anchorCtr="0" anchor="t" bIns="91425" lIns="91425" spcFirstLastPara="1" rIns="91425" wrap="square" tIns="91425">
            <a:spAutoFit/>
          </a:bodyPr>
          <a:lstStyle/>
          <a:p>
            <a:pPr indent="0" lvl="0" marL="190500" rtl="0" algn="ctr">
              <a:lnSpc>
                <a:spcPct val="130000"/>
              </a:lnSpc>
              <a:spcBef>
                <a:spcPts val="0"/>
              </a:spcBef>
              <a:spcAft>
                <a:spcPts val="0"/>
              </a:spcAft>
              <a:buClr>
                <a:schemeClr val="dk1"/>
              </a:buClr>
              <a:buSzPts val="1100"/>
              <a:buFont typeface="Arial"/>
              <a:buNone/>
            </a:pPr>
            <a:r>
              <a:rPr b="1" i="1" lang="en" sz="1500">
                <a:solidFill>
                  <a:schemeClr val="dk1"/>
                </a:solidFill>
                <a:highlight>
                  <a:schemeClr val="accent1"/>
                </a:highlight>
              </a:rPr>
              <a:t>Eine kleine Nachtmusik</a:t>
            </a:r>
            <a:r>
              <a:rPr b="1" lang="en" sz="1500">
                <a:solidFill>
                  <a:schemeClr val="dk1"/>
                </a:solidFill>
                <a:highlight>
                  <a:schemeClr val="accent1"/>
                </a:highlight>
              </a:rPr>
              <a:t> (1787)</a:t>
            </a:r>
            <a:endParaRPr b="1" sz="1500">
              <a:solidFill>
                <a:schemeClr val="dk1"/>
              </a:solidFill>
              <a:highlight>
                <a:schemeClr val="accen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429" name="Google Shape;429;p62"/>
          <p:cNvSpPr txBox="1"/>
          <p:nvPr/>
        </p:nvSpPr>
        <p:spPr>
          <a:xfrm>
            <a:off x="5957225" y="1888625"/>
            <a:ext cx="3063900" cy="700200"/>
          </a:xfrm>
          <a:prstGeom prst="rect">
            <a:avLst/>
          </a:prstGeom>
          <a:noFill/>
          <a:ln>
            <a:noFill/>
          </a:ln>
        </p:spPr>
        <p:txBody>
          <a:bodyPr anchorCtr="0" anchor="t" bIns="91425" lIns="91425" spcFirstLastPara="1" rIns="91425" wrap="square" tIns="91425">
            <a:spAutoFit/>
          </a:bodyPr>
          <a:lstStyle/>
          <a:p>
            <a:pPr indent="0" lvl="0" marL="190500" rtl="0" algn="l">
              <a:lnSpc>
                <a:spcPct val="130000"/>
              </a:lnSpc>
              <a:spcBef>
                <a:spcPts val="0"/>
              </a:spcBef>
              <a:spcAft>
                <a:spcPts val="0"/>
              </a:spcAft>
              <a:buClr>
                <a:schemeClr val="dk1"/>
              </a:buClr>
              <a:buSzPts val="1100"/>
              <a:buFont typeface="Arial"/>
              <a:buNone/>
            </a:pPr>
            <a:r>
              <a:rPr b="1" i="1" lang="en" sz="1500">
                <a:solidFill>
                  <a:schemeClr val="dk1"/>
                </a:solidFill>
                <a:highlight>
                  <a:schemeClr val="accent1"/>
                </a:highlight>
              </a:rPr>
              <a:t>Don Giovanni</a:t>
            </a:r>
            <a:r>
              <a:rPr b="1" lang="en" sz="1500">
                <a:solidFill>
                  <a:schemeClr val="dk1"/>
                </a:solidFill>
                <a:highlight>
                  <a:schemeClr val="accent1"/>
                </a:highlight>
              </a:rPr>
              <a:t> (1787), K. 527</a:t>
            </a:r>
            <a:endParaRPr b="1" sz="1500">
              <a:solidFill>
                <a:schemeClr val="dk1"/>
              </a:solidFill>
              <a:highlight>
                <a:schemeClr val="accen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dal &quot;Don Giovanni, ossia Il dissoluto punito&quot; KV 527&#10;dramma giocoso in due atti di Wolfgang Amedeus Mozart (1756 - 1791)&#10;su testo di Lorenzo da Ponte (1749 - 1838)&#10;Prima esecuzione: Praga, Nationaltheater, 29 ottobre 1787&#10;prima edizione a stampa: Schott, Mainz 1793&#10;&#10;Orchestra of the Royal Opera House,  Covent Garden, direttore Colin Davis&#10;Ingvar Wixell, baritono (Don Giovanni)&#10;Luigi Roni, basso (Leporello)&#10;Martina Arroyo, soprano (Donna Anna)&#10;Wladimiro Ganzarolli, baritono (Commendatore)&#10;Registrazione: maggio 1973&#10;&#10;Atto I, Scena I: &#10;Leporello attende il suo padrone Don Giovanni, introdottosi mascherato in casa di Donna Anna per sedurla e, se del caso, violentarla, lamentandosi della sua condizione di servitore. &#10;&#10;- Aria di Leporello 'Notte e giorno faticar'&#10;&#10;Notte e giorno faticar,&#10;Per chi nulla sa gradir,&#10;Piovva e vento sopportar,&#10;Mangiar male e mal dormir.&#10;Voglio far il gentiluomo &#10;E non voglio più servir...&#10;Oh che caro galantuomo! &#10;Vuol star dentro colla bella,&#10;Ed io far la sentinella!&#10;Voglio far il gentiluomo&#10;E non voglio più servir... &#10;Ma mi par che venga gente;  &#10;Non mi voglio far sentir.&#10;&#10;- Introduzione (Donna Anna, Don Giovanni, Commendatore, Leporello)&#10;&#10;Ma la tentata violenza da parte del nobile non riesce: egli era intento a cercare di violentare Donna Anna che, anche se all'inizio credeva che fosse il suo fidanzato Don Ottavio a farle visita, subito dopo si era accorta dell'inganno ed era riuscita ad allontanare il nobiluomo dalla sua stanza, facendolo scappare fino in giardino, dove il servo lo attendeva. Sopraggiunge allarmato il Commendatore, padre di Anna, che dopo aver mandato la figlia a chiamare i soccorsi, sfida a duello Don Giovanni. Questi, prima riluttante, accetta ed in pochi istanti uccide il vecchio. Ritrova Leporello che spaventato, si era nascosto ed ora che il Commendatore è stato ucciso, al nobile ed al suo complice non resta che fuggire. &#10;&#10;Scena II: &#10;- recitativo di Don Giovanni e Leporello 'Leporello, ove sei?' (Andante)&#10;............................................................................................&#10;&#10;&quot;Una leggenda, nata dai non sempre affidabili ricordi della moglie Konstanze, tramanda che l'ouverture del Don Giovanni venne scritta da Mozart in fretta e furia, la notte che precedeva la prova generale dello spettacolo. Su questo racconto è legittimo avanzare più d'un dubbio, benché... &quot;(continua su: http://www.flaminioonline.it/Guide/Mozart/Mozart-Dongiovanni.html)&#10;........................................­........................................­.&#10;Il manoscritto originale è conservato presso la Bibliothèque nationale de France: &#10;- http://gallica.bnf.fr/services/engine/search/sru?operation=searchRetrieve&amp;version=1.2&amp;collapsing=disabled&amp;query=dc.relation%20all%20%22cb42459932r%22&#10;Questo video non ha fini commerciali.&#10;..................................................................................&#10;La partitura autografa del &quot;Don Giovanni&quot; di Mozart fu donata alla biblioteca dalla cantante musicista Pauline Viardot  che lo aveva acquistato nel 1855 con il sacrificio di una parte consistente della sua fortuna. La Viardot aveva interpretato Zerlina a San Pietroburgo e anche suo padre  era stato un formidabile protagonista di quest'opera. http://it.wikipedia.org/wiki/Pauline_Viardot&#10;&#10;L'opera si ispira al celebre mito di Don Giovanni entrato nella letteratura nel 1630 con Tirso de Molina: &#10;http://it.wikipedia.org/wiki/L%27ingannatore_di_Siviglia_e_il_convitato_di_pietra &#10;per poi passare attraverso la penna di Molière: &#10;http://it.wikipedia.org/wiki/Don_Giovanni_o_Il_convitato_di_pietra&#10;e di Goldoni:&#10;http://it.wikipedia.org/wiki/Don_Giovanni_Tenorio_(tragicommedia)&#10;&#10;per personaggi, sinossi, struttura musicale, storia dell'opera e testo del libretto:&#10;http://www.flaminioonline.it/Guide/Mozart/Mozart-Dongiovanni.html" id="430" name="Google Shape;430;p62" title="Mozart: Don Giovanni - Notte e giorno faticar (autograph manuscript)">
            <a:hlinkClick r:id="rId7"/>
          </p:cNvPr>
          <p:cNvPicPr preferRelativeResize="0"/>
          <p:nvPr/>
        </p:nvPicPr>
        <p:blipFill>
          <a:blip r:embed="rId8">
            <a:alphaModFix/>
          </a:blip>
          <a:stretch>
            <a:fillRect/>
          </a:stretch>
        </p:blipFill>
        <p:spPr>
          <a:xfrm>
            <a:off x="6199150" y="2783314"/>
            <a:ext cx="2580050" cy="19350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Wolfgang Amadeus Mozart’s Music</a:t>
            </a:r>
            <a:endParaRPr b="1" sz="2100"/>
          </a:p>
        </p:txBody>
      </p:sp>
      <p:sp>
        <p:nvSpPr>
          <p:cNvPr id="436" name="Google Shape;436;p63"/>
          <p:cNvSpPr txBox="1"/>
          <p:nvPr/>
        </p:nvSpPr>
        <p:spPr>
          <a:xfrm>
            <a:off x="342125" y="1297150"/>
            <a:ext cx="2574000" cy="1331400"/>
          </a:xfrm>
          <a:prstGeom prst="rect">
            <a:avLst/>
          </a:prstGeom>
          <a:noFill/>
          <a:ln>
            <a:noFill/>
          </a:ln>
        </p:spPr>
        <p:txBody>
          <a:bodyPr anchorCtr="0" anchor="t" bIns="91425" lIns="91425" spcFirstLastPara="1" rIns="91425" wrap="square" tIns="91425">
            <a:spAutoFit/>
          </a:bodyPr>
          <a:lstStyle/>
          <a:p>
            <a:pPr indent="0" lvl="0" marL="190500" rtl="0" algn="ctr">
              <a:lnSpc>
                <a:spcPct val="130000"/>
              </a:lnSpc>
              <a:spcBef>
                <a:spcPts val="0"/>
              </a:spcBef>
              <a:spcAft>
                <a:spcPts val="0"/>
              </a:spcAft>
              <a:buNone/>
            </a:pPr>
            <a:r>
              <a:rPr b="1" lang="en" sz="1500">
                <a:solidFill>
                  <a:schemeClr val="dk1"/>
                </a:solidFill>
                <a:highlight>
                  <a:schemeClr val="accent1"/>
                </a:highlight>
              </a:rPr>
              <a:t>Overture to </a:t>
            </a:r>
            <a:r>
              <a:rPr b="1" i="1" lang="en" sz="1500">
                <a:solidFill>
                  <a:schemeClr val="dk1"/>
                </a:solidFill>
                <a:highlight>
                  <a:schemeClr val="accent1"/>
                </a:highlight>
              </a:rPr>
              <a:t>Don Giovanni</a:t>
            </a:r>
            <a:r>
              <a:rPr b="1" lang="en" sz="1500">
                <a:solidFill>
                  <a:schemeClr val="dk1"/>
                </a:solidFill>
                <a:highlight>
                  <a:schemeClr val="accent1"/>
                </a:highlight>
              </a:rPr>
              <a:t> (1787)</a:t>
            </a:r>
            <a:endParaRPr b="1" sz="1500">
              <a:solidFill>
                <a:schemeClr val="dk1"/>
              </a:solidFill>
              <a:highlight>
                <a:schemeClr val="accent1"/>
              </a:highlight>
            </a:endParaRPr>
          </a:p>
          <a:p>
            <a:pPr indent="0" lvl="0" marL="190500" rtl="0" algn="ctr">
              <a:lnSpc>
                <a:spcPct val="130000"/>
              </a:lnSpc>
              <a:spcBef>
                <a:spcPts val="0"/>
              </a:spcBef>
              <a:spcAft>
                <a:spcPts val="0"/>
              </a:spcAft>
              <a:buNone/>
            </a:pPr>
            <a:r>
              <a:t/>
            </a:r>
            <a:endParaRPr b="1" sz="1500">
              <a:solidFill>
                <a:schemeClr val="dk1"/>
              </a:solidFill>
              <a:highlight>
                <a:schemeClr val="accent1"/>
              </a:highlight>
            </a:endParaRPr>
          </a:p>
          <a:p>
            <a:pPr indent="0" lvl="0" marL="0" rtl="0" algn="ctr">
              <a:spcBef>
                <a:spcPts val="0"/>
              </a:spcBef>
              <a:spcAft>
                <a:spcPts val="0"/>
              </a:spcAft>
              <a:buNone/>
            </a:pPr>
            <a:r>
              <a:t/>
            </a:r>
            <a:endParaRPr b="1" i="1" sz="1600">
              <a:latin typeface="Old Standard TT"/>
              <a:ea typeface="Old Standard TT"/>
              <a:cs typeface="Old Standard TT"/>
              <a:sym typeface="Old Standard TT"/>
            </a:endParaRPr>
          </a:p>
        </p:txBody>
      </p:sp>
      <p:sp>
        <p:nvSpPr>
          <p:cNvPr id="437" name="Google Shape;437;p63"/>
          <p:cNvSpPr txBox="1"/>
          <p:nvPr/>
        </p:nvSpPr>
        <p:spPr>
          <a:xfrm>
            <a:off x="3331525" y="1312600"/>
            <a:ext cx="2574000" cy="1300500"/>
          </a:xfrm>
          <a:prstGeom prst="rect">
            <a:avLst/>
          </a:prstGeom>
          <a:noFill/>
          <a:ln>
            <a:noFill/>
          </a:ln>
        </p:spPr>
        <p:txBody>
          <a:bodyPr anchorCtr="0" anchor="t" bIns="91425" lIns="91425" spcFirstLastPara="1" rIns="91425" wrap="square" tIns="91425">
            <a:spAutoFit/>
          </a:bodyPr>
          <a:lstStyle/>
          <a:p>
            <a:pPr indent="0" lvl="0" marL="190500" rtl="0" algn="ctr">
              <a:lnSpc>
                <a:spcPct val="130000"/>
              </a:lnSpc>
              <a:spcBef>
                <a:spcPts val="0"/>
              </a:spcBef>
              <a:spcAft>
                <a:spcPts val="0"/>
              </a:spcAft>
              <a:buNone/>
            </a:pPr>
            <a:r>
              <a:rPr b="1" lang="en" sz="1500">
                <a:solidFill>
                  <a:schemeClr val="dk1"/>
                </a:solidFill>
                <a:highlight>
                  <a:schemeClr val="accent1"/>
                </a:highlight>
              </a:rPr>
              <a:t>Variations on “Twinkle, Twinkle, Little Star”</a:t>
            </a:r>
            <a:endParaRPr b="1" sz="1500">
              <a:solidFill>
                <a:schemeClr val="dk1"/>
              </a:solidFill>
              <a:highlight>
                <a:schemeClr val="accent1"/>
              </a:highlight>
            </a:endParaRPr>
          </a:p>
          <a:p>
            <a:pPr indent="0" lvl="0" marL="190500" rtl="0" algn="ctr">
              <a:lnSpc>
                <a:spcPct val="130000"/>
              </a:lnSpc>
              <a:spcBef>
                <a:spcPts val="0"/>
              </a:spcBef>
              <a:spcAft>
                <a:spcPts val="0"/>
              </a:spcAft>
              <a:buNone/>
            </a:pPr>
            <a:r>
              <a:t/>
            </a:r>
            <a:endParaRPr b="1" i="1" sz="1500">
              <a:solidFill>
                <a:schemeClr val="dk1"/>
              </a:solidFill>
              <a:highlight>
                <a:schemeClr val="accen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K. 527 Mozart Don Giovanni, Overture" id="438" name="Google Shape;438;p63" title="K. 527 Mozart Don Giovanni, Overture">
            <a:hlinkClick r:id="rId3"/>
          </p:cNvPr>
          <p:cNvPicPr preferRelativeResize="0"/>
          <p:nvPr/>
        </p:nvPicPr>
        <p:blipFill>
          <a:blip r:embed="rId4">
            <a:alphaModFix/>
          </a:blip>
          <a:stretch>
            <a:fillRect/>
          </a:stretch>
        </p:blipFill>
        <p:spPr>
          <a:xfrm>
            <a:off x="372450" y="2113250"/>
            <a:ext cx="2513350" cy="1885025"/>
          </a:xfrm>
          <a:prstGeom prst="rect">
            <a:avLst/>
          </a:prstGeom>
          <a:noFill/>
          <a:ln>
            <a:noFill/>
          </a:ln>
        </p:spPr>
      </p:pic>
      <p:pic>
        <p:nvPicPr>
          <p:cNvPr descr="Mozart twinkle twinkle little star 12 variations piano&#10;12 Variationen über das französische Lied &quot;Ah, vous dirai-je, Maman&quot;&#10;&#10;At the following link you can find the same video with the addition of the musical score. 😊🎹&#10;https://youtu.be/CTPw5BpS1Ac&#10;&#10;🌸Don't forget to subscribe, like and comments! (Please click on the alarm! 🔔)&#10;&#10;Skype: tomasello.pianolessons  &#10;https://open.spotify.com/artist/71DglJFH97rpWPog0gCA5S &#10;https://tidal.com/browse/artist/10251512 &#10;https://music.apple.com/it/artist/gabriele-tomasello/1433737924 &#10;&#10;Yours sincerely, Gabriele.&#10;&#10;https://open.spotify.com/album/30g0LPT5deW9F0o9utZQFQ?si=zGX4YlNvT_ej5nOnQHHy7g&#10;&#10;&#10;Gabriele Tomasello, piano october 18 2015" id="439" name="Google Shape;439;p63" title="Mozart twinkle twinkle little star 12 variations piano">
            <a:hlinkClick r:id="rId5"/>
          </p:cNvPr>
          <p:cNvPicPr preferRelativeResize="0"/>
          <p:nvPr/>
        </p:nvPicPr>
        <p:blipFill>
          <a:blip r:embed="rId6">
            <a:alphaModFix/>
          </a:blip>
          <a:stretch>
            <a:fillRect/>
          </a:stretch>
        </p:blipFill>
        <p:spPr>
          <a:xfrm>
            <a:off x="3331525" y="2157725"/>
            <a:ext cx="2574000" cy="1840550"/>
          </a:xfrm>
          <a:prstGeom prst="rect">
            <a:avLst/>
          </a:prstGeom>
          <a:noFill/>
          <a:ln>
            <a:noFill/>
          </a:ln>
        </p:spPr>
      </p:pic>
      <p:pic>
        <p:nvPicPr>
          <p:cNvPr descr="The Piano Concerto No. 23 in A major (K. 488) is a musical composition for piano and orchestra written by Wolfgang Amadeus Mozart. It was finished, according to Mozart's own catalogue, on March 2, 1786, around the time of the premiere of his opera, The Marriage of Figaro. It was one of three subscription concerts given that spring and was probably played by Mozart himself at one of these. The concerto is scored for piano solo and an orchestra consisting of one flute, two clarinets, two bassoons, two horns and strings. In Mozart's later works the wind instruments are equal to the stringed instruments, and this is also the case in this concerto. It has three movements:&#10;1. Allegro in A major and common time.&#10;2. Adagio in F-sharp minor and 6/8 time (in later editions, the tempo is listed as Andante).&#10;3. Allegro assai in A and alla breve (in later editions, the tempo is listed as Presto). In Rondo form.&#10;The first movement is mostly sunny and positive with the occasional melancholic touches typical of Mozart pieces in A major and is in sonata form. The piece begins with a double exposition, the first played by the orchestra, and the second when the piano joins in. The first exposition is static from a tonal point of view and is quite concise, the third theme is not yet revealed. The second exposition includes the soloist and is modulatory. It is also includes the third previously unheard third theme. The second exposition is ornamented as opposed to the first exposition which is not. The second theme has harmonic tension. This is expressed by dissonances that are played on the beat, and then solved by an interval of a second going downwards. This is also expressed in the use of chromatics in the melody and bass lines which is a cause for harmonic tension, as the listeners anticipate the arrival of the tonic.&#10;The second, slow movement, in ternary form, is melancholic and somewhat operatic in tone. The piano begins alone with a theme characterized by unusually wide leaps. This is the only movement by Mozart in F sharp minor. The dynamics are soft throughout most of the piece. The middle of the movement contains a brighter section in A major announced by flute and clarinet that Mozart would later use to introduce the trio &quot;Ah! taci ingiusto core!&quot; in his opera Don Giovanni. The third movement is a vigorous and cheerful rondo, shaded by moves into other keys as is the opening movement (to C major from E minor and back during the secondary theme in this case, for instance) and with a central section whose opening in F sharp minor is interrupted by a clarinet tune in D major, an intrusion that reminds us, notes Girdlestone, that instrumental music at the time was informed by opera buffa and its sudden changes of point of view as well as of scene. &#10;-----------------------------------------------------------------------------&#10;FREE .mp3 and .wav files of all Mozart's music at: http://www.mozart-archiv.de/&#10;FREE sheet music scores of any Mozart piece at: http://dme.mozarteum.at/DME/nma/start.php?l=2&#10;ALSO check out these cool sites: http://musopen.org/&#10;and http://imslp.org/wiki/&#10;-------------------------------------------------------------------------&#10;NOTE: I do not know who the performers of this are, nor the place and date of recording!!! Any suggestions are welcome.&#10;-------------------------------------------------------------------------------&#10;ENJOY!!!! :D" id="440" name="Google Shape;440;p63" title="Mozart - Piano Concerto No. 23 in A, K. 488 [complete]">
            <a:hlinkClick r:id="rId7"/>
          </p:cNvPr>
          <p:cNvPicPr preferRelativeResize="0"/>
          <p:nvPr/>
        </p:nvPicPr>
        <p:blipFill>
          <a:blip r:embed="rId8">
            <a:alphaModFix/>
          </a:blip>
          <a:stretch>
            <a:fillRect/>
          </a:stretch>
        </p:blipFill>
        <p:spPr>
          <a:xfrm>
            <a:off x="6270900" y="2157725"/>
            <a:ext cx="2640350" cy="1840550"/>
          </a:xfrm>
          <a:prstGeom prst="rect">
            <a:avLst/>
          </a:prstGeom>
          <a:noFill/>
          <a:ln>
            <a:noFill/>
          </a:ln>
        </p:spPr>
      </p:pic>
      <p:sp>
        <p:nvSpPr>
          <p:cNvPr id="441" name="Google Shape;441;p63"/>
          <p:cNvSpPr txBox="1"/>
          <p:nvPr/>
        </p:nvSpPr>
        <p:spPr>
          <a:xfrm>
            <a:off x="6320925" y="1297150"/>
            <a:ext cx="2640300" cy="1000500"/>
          </a:xfrm>
          <a:prstGeom prst="rect">
            <a:avLst/>
          </a:prstGeom>
          <a:noFill/>
          <a:ln>
            <a:noFill/>
          </a:ln>
        </p:spPr>
        <p:txBody>
          <a:bodyPr anchorCtr="0" anchor="t" bIns="91425" lIns="91425" spcFirstLastPara="1" rIns="91425" wrap="square" tIns="91425">
            <a:spAutoFit/>
          </a:bodyPr>
          <a:lstStyle/>
          <a:p>
            <a:pPr indent="0" lvl="0" marL="190500" rtl="0" algn="l">
              <a:lnSpc>
                <a:spcPct val="130000"/>
              </a:lnSpc>
              <a:spcBef>
                <a:spcPts val="0"/>
              </a:spcBef>
              <a:spcAft>
                <a:spcPts val="0"/>
              </a:spcAft>
              <a:buClr>
                <a:schemeClr val="dk1"/>
              </a:buClr>
              <a:buSzPts val="1100"/>
              <a:buFont typeface="Arial"/>
              <a:buNone/>
            </a:pPr>
            <a:r>
              <a:rPr b="1" lang="en" sz="1500">
                <a:solidFill>
                  <a:schemeClr val="dk1"/>
                </a:solidFill>
                <a:highlight>
                  <a:schemeClr val="accent1"/>
                </a:highlight>
              </a:rPr>
              <a:t>Piano Concerto in A Major (1786), K. 488</a:t>
            </a:r>
            <a:endParaRPr b="1" sz="1500">
              <a:solidFill>
                <a:schemeClr val="dk1"/>
              </a:solidFill>
              <a:highlight>
                <a:schemeClr val="accen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Classical Period</a:t>
            </a:r>
            <a:endParaRPr/>
          </a:p>
        </p:txBody>
      </p:sp>
      <p:sp>
        <p:nvSpPr>
          <p:cNvPr id="447" name="Google Shape;447;p64"/>
          <p:cNvSpPr txBox="1"/>
          <p:nvPr>
            <p:ph idx="1" type="body"/>
          </p:nvPr>
        </p:nvSpPr>
        <p:spPr>
          <a:xfrm>
            <a:off x="231050" y="1171600"/>
            <a:ext cx="8601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Ludwig van Beethoven (1770 - 1827)</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48" name="Google Shape;448;p64"/>
          <p:cNvSpPr txBox="1"/>
          <p:nvPr/>
        </p:nvSpPr>
        <p:spPr>
          <a:xfrm>
            <a:off x="231050" y="1777625"/>
            <a:ext cx="4510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Beethoven came from a family of Musicians. His father forced him to practice the piano at all hours. Beethoven’s father tried to exploit his son as the second Mozart. </a:t>
            </a:r>
            <a:r>
              <a:rPr lang="en">
                <a:solidFill>
                  <a:schemeClr val="dk1"/>
                </a:solidFill>
                <a:latin typeface="Old Standard TT"/>
                <a:ea typeface="Old Standard TT"/>
                <a:cs typeface="Old Standard TT"/>
                <a:sym typeface="Old Standard TT"/>
              </a:rPr>
              <a:t>In the late 1790, Beethoven first complained about his hearing and ringing in his ear, which lead him to depression. By 1814, he lost his hearing altogether. When Beethoven die, over 20,000 citizens of Vienna attended his funeral. School closed, and the army was called to control the crowd. </a:t>
            </a:r>
            <a:endParaRPr>
              <a:solidFill>
                <a:schemeClr val="dk1"/>
              </a:solidFill>
              <a:latin typeface="Old Standard TT"/>
              <a:ea typeface="Old Standard TT"/>
              <a:cs typeface="Old Standard TT"/>
              <a:sym typeface="Old Standard TT"/>
            </a:endParaRPr>
          </a:p>
        </p:txBody>
      </p:sp>
      <p:pic>
        <p:nvPicPr>
          <p:cNvPr id="449" name="Google Shape;449;p64"/>
          <p:cNvPicPr preferRelativeResize="0"/>
          <p:nvPr/>
        </p:nvPicPr>
        <p:blipFill>
          <a:blip r:embed="rId3">
            <a:alphaModFix/>
          </a:blip>
          <a:stretch>
            <a:fillRect/>
          </a:stretch>
        </p:blipFill>
        <p:spPr>
          <a:xfrm>
            <a:off x="5242125" y="1225600"/>
            <a:ext cx="2863824" cy="34437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Classical Period</a:t>
            </a:r>
            <a:endParaRPr/>
          </a:p>
        </p:txBody>
      </p:sp>
      <p:sp>
        <p:nvSpPr>
          <p:cNvPr id="455" name="Google Shape;455;p6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Ludwig van Beethoven (1770 - 1827)</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56" name="Google Shape;456;p65"/>
          <p:cNvSpPr txBox="1"/>
          <p:nvPr/>
        </p:nvSpPr>
        <p:spPr>
          <a:xfrm>
            <a:off x="311700" y="1778125"/>
            <a:ext cx="4550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Beethoven is </a:t>
            </a:r>
            <a:r>
              <a:rPr lang="en">
                <a:solidFill>
                  <a:schemeClr val="dk1"/>
                </a:solidFill>
                <a:latin typeface="Old Standard TT"/>
                <a:ea typeface="Old Standard TT"/>
                <a:cs typeface="Old Standard TT"/>
                <a:sym typeface="Old Standard TT"/>
              </a:rPr>
              <a:t>considered</a:t>
            </a:r>
            <a:r>
              <a:rPr lang="en">
                <a:solidFill>
                  <a:schemeClr val="dk1"/>
                </a:solidFill>
                <a:latin typeface="Old Standard TT"/>
                <a:ea typeface="Old Standard TT"/>
                <a:cs typeface="Old Standard TT"/>
                <a:sym typeface="Old Standard TT"/>
              </a:rPr>
              <a:t> a crossover composer because of his relentless pursuit in creating music as an expression of art. </a:t>
            </a:r>
            <a:r>
              <a:rPr lang="en">
                <a:solidFill>
                  <a:schemeClr val="dk1"/>
                </a:solidFill>
                <a:latin typeface="Old Standard TT"/>
                <a:ea typeface="Old Standard TT"/>
                <a:cs typeface="Old Standard TT"/>
                <a:sym typeface="Old Standard TT"/>
              </a:rPr>
              <a:t>His music communicated universal truth about the struggle of human beings. He composition is full of extremes such as sometimes tender and sometime violent. Beethoven</a:t>
            </a:r>
            <a:r>
              <a:rPr lang="en">
                <a:solidFill>
                  <a:schemeClr val="dk1"/>
                </a:solidFill>
                <a:latin typeface="Old Standard TT"/>
                <a:ea typeface="Old Standard TT"/>
                <a:cs typeface="Old Standard TT"/>
                <a:sym typeface="Old Standard TT"/>
              </a:rPr>
              <a:t> had shown how personal expression might push against and break free of </a:t>
            </a:r>
            <a:r>
              <a:rPr lang="en">
                <a:solidFill>
                  <a:schemeClr val="dk1"/>
                </a:solidFill>
                <a:latin typeface="Old Standard TT"/>
                <a:ea typeface="Old Standard TT"/>
                <a:cs typeface="Old Standard TT"/>
                <a:sym typeface="Old Standard TT"/>
              </a:rPr>
              <a:t>the</a:t>
            </a:r>
            <a:r>
              <a:rPr lang="en">
                <a:solidFill>
                  <a:schemeClr val="dk1"/>
                </a:solidFill>
                <a:latin typeface="Old Standard TT"/>
                <a:ea typeface="Old Standard TT"/>
                <a:cs typeface="Old Standard TT"/>
                <a:sym typeface="Old Standard TT"/>
              </a:rPr>
              <a:t> confines of Classical form. This is what makes him a crossover composer. </a:t>
            </a:r>
            <a:endParaRPr>
              <a:solidFill>
                <a:schemeClr val="dk1"/>
              </a:solidFill>
              <a:latin typeface="Old Standard TT"/>
              <a:ea typeface="Old Standard TT"/>
              <a:cs typeface="Old Standard TT"/>
              <a:sym typeface="Old Standard TT"/>
            </a:endParaRPr>
          </a:p>
        </p:txBody>
      </p:sp>
      <p:pic>
        <p:nvPicPr>
          <p:cNvPr id="457" name="Google Shape;457;p65"/>
          <p:cNvPicPr preferRelativeResize="0"/>
          <p:nvPr/>
        </p:nvPicPr>
        <p:blipFill>
          <a:blip r:embed="rId3">
            <a:alphaModFix/>
          </a:blip>
          <a:stretch>
            <a:fillRect/>
          </a:stretch>
        </p:blipFill>
        <p:spPr>
          <a:xfrm>
            <a:off x="5404700" y="1171600"/>
            <a:ext cx="2832950" cy="3608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Ludwig van Beethoven</a:t>
            </a:r>
            <a:r>
              <a:rPr b="1" lang="en" sz="2100"/>
              <a:t>’s Music</a:t>
            </a:r>
            <a:endParaRPr b="1" sz="2100"/>
          </a:p>
        </p:txBody>
      </p:sp>
      <p:sp>
        <p:nvSpPr>
          <p:cNvPr id="463" name="Google Shape;463;p66"/>
          <p:cNvSpPr txBox="1"/>
          <p:nvPr/>
        </p:nvSpPr>
        <p:spPr>
          <a:xfrm>
            <a:off x="560300" y="1088375"/>
            <a:ext cx="2705700" cy="1331400"/>
          </a:xfrm>
          <a:prstGeom prst="rect">
            <a:avLst/>
          </a:prstGeom>
          <a:noFill/>
          <a:ln>
            <a:noFill/>
          </a:ln>
        </p:spPr>
        <p:txBody>
          <a:bodyPr anchorCtr="0" anchor="t" bIns="91425" lIns="91425" spcFirstLastPara="1" rIns="91425" wrap="square" tIns="91425">
            <a:spAutoFit/>
          </a:bodyPr>
          <a:lstStyle/>
          <a:p>
            <a:pPr indent="0" lvl="0" marL="190500" rtl="0" algn="ctr">
              <a:lnSpc>
                <a:spcPct val="130000"/>
              </a:lnSpc>
              <a:spcBef>
                <a:spcPts val="0"/>
              </a:spcBef>
              <a:spcAft>
                <a:spcPts val="0"/>
              </a:spcAft>
              <a:buClr>
                <a:schemeClr val="dk1"/>
              </a:buClr>
              <a:buSzPts val="1100"/>
              <a:buFont typeface="Arial"/>
              <a:buNone/>
            </a:pPr>
            <a:r>
              <a:rPr b="1" lang="en" sz="1500">
                <a:solidFill>
                  <a:schemeClr val="dk1"/>
                </a:solidFill>
                <a:highlight>
                  <a:schemeClr val="accent1"/>
                </a:highlight>
              </a:rPr>
              <a:t>Piano Sonata, Opus 13, the “</a:t>
            </a:r>
            <a:r>
              <a:rPr b="1" i="1" lang="en" sz="1500">
                <a:solidFill>
                  <a:schemeClr val="dk1"/>
                </a:solidFill>
                <a:highlight>
                  <a:schemeClr val="accent1"/>
                </a:highlight>
              </a:rPr>
              <a:t>Pathétique”</a:t>
            </a:r>
            <a:r>
              <a:rPr b="1" lang="en" sz="1500">
                <a:solidFill>
                  <a:schemeClr val="dk1"/>
                </a:solidFill>
                <a:highlight>
                  <a:schemeClr val="accent1"/>
                </a:highlight>
              </a:rPr>
              <a:t> Sonata (1799)</a:t>
            </a:r>
            <a:endParaRPr b="1" sz="1500">
              <a:solidFill>
                <a:schemeClr val="dk1"/>
              </a:solidFill>
              <a:highlight>
                <a:schemeClr val="accent1"/>
              </a:highlight>
            </a:endParaRPr>
          </a:p>
          <a:p>
            <a:pPr indent="0" lvl="0" marL="0" rtl="0" algn="l">
              <a:spcBef>
                <a:spcPts val="0"/>
              </a:spcBef>
              <a:spcAft>
                <a:spcPts val="0"/>
              </a:spcAft>
              <a:buNone/>
            </a:pPr>
            <a:r>
              <a:t/>
            </a:r>
            <a:endParaRPr b="1" i="1" sz="1600">
              <a:latin typeface="Old Standard TT"/>
              <a:ea typeface="Old Standard TT"/>
              <a:cs typeface="Old Standard TT"/>
              <a:sym typeface="Old Standard TT"/>
            </a:endParaRPr>
          </a:p>
        </p:txBody>
      </p:sp>
      <p:pic>
        <p:nvPicPr>
          <p:cNvPr descr="Annie Fischer, piano &#10; &#10; &#10;Beethoven: Piano Sonata &quot;Pathetique&quot; no. 8 in c minor Op. 13 &#10;I. Grave. Allegro di molto e con brio http://www.youtube.com/watch?v=kqvBJc9IovI  &#10;II. Adagio cantabile http://www.youtube.com/watch?v=iCL5sHzlDOI &#10;III. Rondo. Allegro http://www.youtube.com/watch?v=Ifj8dwuAzAQ" id="464" name="Google Shape;464;p66" title="Beethoven: Sonata &quot;Pathetique&quot; Op. 13 - I. Grave. Allegro di molto e con brio">
            <a:hlinkClick r:id="rId3"/>
          </p:cNvPr>
          <p:cNvPicPr preferRelativeResize="0"/>
          <p:nvPr/>
        </p:nvPicPr>
        <p:blipFill>
          <a:blip r:embed="rId4">
            <a:alphaModFix/>
          </a:blip>
          <a:stretch>
            <a:fillRect/>
          </a:stretch>
        </p:blipFill>
        <p:spPr>
          <a:xfrm>
            <a:off x="152400" y="2119050"/>
            <a:ext cx="3829400" cy="2872050"/>
          </a:xfrm>
          <a:prstGeom prst="rect">
            <a:avLst/>
          </a:prstGeom>
          <a:noFill/>
          <a:ln>
            <a:noFill/>
          </a:ln>
        </p:spPr>
      </p:pic>
      <p:sp>
        <p:nvSpPr>
          <p:cNvPr id="465" name="Google Shape;465;p66"/>
          <p:cNvSpPr txBox="1"/>
          <p:nvPr/>
        </p:nvSpPr>
        <p:spPr>
          <a:xfrm>
            <a:off x="4530700" y="1316025"/>
            <a:ext cx="3616500" cy="700200"/>
          </a:xfrm>
          <a:prstGeom prst="rect">
            <a:avLst/>
          </a:prstGeom>
          <a:noFill/>
          <a:ln>
            <a:noFill/>
          </a:ln>
        </p:spPr>
        <p:txBody>
          <a:bodyPr anchorCtr="0" anchor="t" bIns="91425" lIns="91425" spcFirstLastPara="1" rIns="91425" wrap="square" tIns="91425">
            <a:spAutoFit/>
          </a:bodyPr>
          <a:lstStyle/>
          <a:p>
            <a:pPr indent="0" lvl="0" marL="190500" rtl="0" algn="l">
              <a:lnSpc>
                <a:spcPct val="130000"/>
              </a:lnSpc>
              <a:spcBef>
                <a:spcPts val="0"/>
              </a:spcBef>
              <a:spcAft>
                <a:spcPts val="0"/>
              </a:spcAft>
              <a:buClr>
                <a:schemeClr val="dk1"/>
              </a:buClr>
              <a:buSzPts val="1100"/>
              <a:buFont typeface="Arial"/>
              <a:buNone/>
            </a:pPr>
            <a:r>
              <a:rPr b="1" lang="en" sz="1500">
                <a:solidFill>
                  <a:schemeClr val="dk1"/>
                </a:solidFill>
                <a:highlight>
                  <a:schemeClr val="accent1"/>
                </a:highlight>
              </a:rPr>
              <a:t>Symphony No. 5 in C minor (1808)</a:t>
            </a:r>
            <a:endParaRPr b="1" sz="1500">
              <a:solidFill>
                <a:schemeClr val="dk1"/>
              </a:solidFill>
              <a:highlight>
                <a:schemeClr val="accen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LUDWIG VAN BEETHOVEN (1770-1827) &#10; &#10;Symphony no. 5 in C minor Op. 67 &#10; &#10;1. Allegro con brio &#10; &#10;Performed by Tafelmusik &#10;Conducted by Bruo Weil &#10; &#10;*ATTENTION* &#10;Regretfully, I am not posting the last two movements, because I have yet to find a satisfactory way to slice the movements in order to fit under youtube's ten minute time limit." id="466" name="Google Shape;466;p66" title="Beethoven - Symphony No. 5 in C Minor (1)">
            <a:hlinkClick r:id="rId5"/>
          </p:cNvPr>
          <p:cNvPicPr preferRelativeResize="0"/>
          <p:nvPr/>
        </p:nvPicPr>
        <p:blipFill>
          <a:blip r:embed="rId6">
            <a:alphaModFix/>
          </a:blip>
          <a:stretch>
            <a:fillRect/>
          </a:stretch>
        </p:blipFill>
        <p:spPr>
          <a:xfrm>
            <a:off x="4457300" y="2016225"/>
            <a:ext cx="3763300" cy="282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Ludwig van Beethoven’s Music</a:t>
            </a:r>
            <a:endParaRPr b="1" sz="2100"/>
          </a:p>
        </p:txBody>
      </p:sp>
      <p:sp>
        <p:nvSpPr>
          <p:cNvPr id="472" name="Google Shape;472;p67"/>
          <p:cNvSpPr txBox="1"/>
          <p:nvPr/>
        </p:nvSpPr>
        <p:spPr>
          <a:xfrm>
            <a:off x="2763750" y="1218975"/>
            <a:ext cx="3616500" cy="1300500"/>
          </a:xfrm>
          <a:prstGeom prst="rect">
            <a:avLst/>
          </a:prstGeom>
          <a:noFill/>
          <a:ln>
            <a:noFill/>
          </a:ln>
        </p:spPr>
        <p:txBody>
          <a:bodyPr anchorCtr="0" anchor="t" bIns="91425" lIns="91425" spcFirstLastPara="1" rIns="91425" wrap="square" tIns="91425">
            <a:spAutoFit/>
          </a:bodyPr>
          <a:lstStyle/>
          <a:p>
            <a:pPr indent="0" lvl="0" marL="190500" rtl="0" algn="ctr">
              <a:lnSpc>
                <a:spcPct val="130000"/>
              </a:lnSpc>
              <a:spcBef>
                <a:spcPts val="0"/>
              </a:spcBef>
              <a:spcAft>
                <a:spcPts val="0"/>
              </a:spcAft>
              <a:buNone/>
            </a:pPr>
            <a:r>
              <a:rPr b="1" i="1" lang="en" sz="1500">
                <a:solidFill>
                  <a:schemeClr val="dk1"/>
                </a:solidFill>
                <a:highlight>
                  <a:schemeClr val="accent1"/>
                </a:highlight>
              </a:rPr>
              <a:t>Ode to Joy</a:t>
            </a:r>
            <a:r>
              <a:rPr b="1" lang="en" sz="1500">
                <a:solidFill>
                  <a:schemeClr val="dk1"/>
                </a:solidFill>
                <a:highlight>
                  <a:schemeClr val="accent1"/>
                </a:highlight>
              </a:rPr>
              <a:t> from Symphony No. 9 in D Minor (1824)</a:t>
            </a:r>
            <a:endParaRPr b="1" sz="1500">
              <a:solidFill>
                <a:schemeClr val="dk1"/>
              </a:solidFill>
              <a:highlight>
                <a:schemeClr val="accent1"/>
              </a:highlight>
            </a:endParaRPr>
          </a:p>
          <a:p>
            <a:pPr indent="0" lvl="0" marL="190500" rtl="0" algn="l">
              <a:lnSpc>
                <a:spcPct val="130000"/>
              </a:lnSpc>
              <a:spcBef>
                <a:spcPts val="0"/>
              </a:spcBef>
              <a:spcAft>
                <a:spcPts val="0"/>
              </a:spcAft>
              <a:buNone/>
            </a:pPr>
            <a:r>
              <a:t/>
            </a:r>
            <a:endParaRPr b="1" sz="1500">
              <a:solidFill>
                <a:schemeClr val="dk1"/>
              </a:solidFill>
              <a:highlight>
                <a:schemeClr val="accent1"/>
              </a:highligh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descr="✖ All music and images copyrights belong to original artists and distributors.&#10;&#10;The Symphony No. 9 in D minor, Op. 125 (also known as &quot;the Choral&quot;), is Ludwig van Beethoven's final complete symphony. Completed in 1824, the symphony is one of the best-known works in classical music. Among critics, it is almost universally considered one of Beethoven's greatest works, and many consider it one of the greatest compositions in the western musical canon.&#10;&#10;The symphony was the first example of a major composer using voices in a symphony (thus making it a choral symphony). The words are sung during the final movement by four vocal soloists and a chorus. They were taken from the &quot;Ode to Joy&quot;, a poem written by Friedrich Schiller in 1785 and revised in 1803, with additions made by the composer. Today, it stands as one of the most played symphonies in the world.&#10;&#10;In 2001, Beethoven's autograph score of the Ninth Symphony, held by the Berlin State Library, was added to the United Nations Memory of the World Programme Heritage list, becoming the first musical score so honored." id="473" name="Google Shape;473;p67" title="Beethoven - Symphony No. 9 in D minor: Ode to Joy [HQ]">
            <a:hlinkClick r:id="rId3"/>
          </p:cNvPr>
          <p:cNvPicPr preferRelativeResize="0"/>
          <p:nvPr/>
        </p:nvPicPr>
        <p:blipFill>
          <a:blip r:embed="rId4">
            <a:alphaModFix/>
          </a:blip>
          <a:stretch>
            <a:fillRect/>
          </a:stretch>
        </p:blipFill>
        <p:spPr>
          <a:xfrm>
            <a:off x="2471300" y="1979050"/>
            <a:ext cx="4289600" cy="283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311700" y="445025"/>
            <a:ext cx="8520600" cy="125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000"/>
              <a:t>Romanticism</a:t>
            </a:r>
            <a:r>
              <a:rPr b="1" lang="en" sz="4000"/>
              <a:t> Period </a:t>
            </a:r>
            <a:r>
              <a:rPr lang="en" sz="4000"/>
              <a:t>(</a:t>
            </a:r>
            <a:r>
              <a:rPr lang="en"/>
              <a:t>1820 - 1900)</a:t>
            </a:r>
            <a:endParaRPr b="1"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9" name="Google Shape;479;p68"/>
          <p:cNvSpPr txBox="1"/>
          <p:nvPr>
            <p:ph idx="1" type="body"/>
          </p:nvPr>
        </p:nvSpPr>
        <p:spPr>
          <a:xfrm>
            <a:off x="311700" y="2169900"/>
            <a:ext cx="8520600" cy="235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Clr>
                <a:schemeClr val="dk1"/>
              </a:buClr>
              <a:buSzPts val="1100"/>
              <a:buFont typeface="Arial"/>
              <a:buNone/>
            </a:pPr>
            <a:r>
              <a:t/>
            </a:r>
            <a:endParaRPr sz="3000"/>
          </a:p>
        </p:txBody>
      </p:sp>
      <p:pic>
        <p:nvPicPr>
          <p:cNvPr id="480" name="Google Shape;480;p68"/>
          <p:cNvPicPr preferRelativeResize="0"/>
          <p:nvPr/>
        </p:nvPicPr>
        <p:blipFill>
          <a:blip r:embed="rId3">
            <a:alphaModFix/>
          </a:blip>
          <a:stretch>
            <a:fillRect/>
          </a:stretch>
        </p:blipFill>
        <p:spPr>
          <a:xfrm>
            <a:off x="1070679" y="1199875"/>
            <a:ext cx="3501320" cy="3625550"/>
          </a:xfrm>
          <a:prstGeom prst="rect">
            <a:avLst/>
          </a:prstGeom>
          <a:noFill/>
          <a:ln>
            <a:noFill/>
          </a:ln>
        </p:spPr>
      </p:pic>
      <p:pic>
        <p:nvPicPr>
          <p:cNvPr id="481" name="Google Shape;481;p68"/>
          <p:cNvPicPr preferRelativeResize="0"/>
          <p:nvPr/>
        </p:nvPicPr>
        <p:blipFill>
          <a:blip r:embed="rId4">
            <a:alphaModFix/>
          </a:blip>
          <a:stretch>
            <a:fillRect/>
          </a:stretch>
        </p:blipFill>
        <p:spPr>
          <a:xfrm>
            <a:off x="4820125" y="1199875"/>
            <a:ext cx="3030450" cy="3671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Romanticism</a:t>
            </a:r>
            <a:r>
              <a:rPr b="1" lang="en"/>
              <a:t> Period</a:t>
            </a:r>
            <a:endParaRPr b="1"/>
          </a:p>
        </p:txBody>
      </p:sp>
      <p:sp>
        <p:nvSpPr>
          <p:cNvPr id="487" name="Google Shape;487;p6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836"/>
              <a:t>The Romanticism Period was a time were </a:t>
            </a:r>
            <a:r>
              <a:rPr lang="en" sz="7836"/>
              <a:t>artists set aside the tradition of Classical style and embraced a new genre. The theme “love” held a dominating influence during this period. Artists expressed their emotions, feelings, and ideas freely and openly through their art and music. Romantic artists convey individual personal feeling in their art and music in this period. Melodies in romanticism moves beyond Classical forms to longer, rhythmically flexible and irregular in shape. The music in this era was marked by hopelessness, wild behavior, and elevating happiness. </a:t>
            </a:r>
            <a:endParaRPr sz="7836"/>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493" name="Google Shape;493;p70"/>
          <p:cNvSpPr txBox="1"/>
          <p:nvPr>
            <p:ph idx="1" type="body"/>
          </p:nvPr>
        </p:nvSpPr>
        <p:spPr>
          <a:xfrm>
            <a:off x="311700" y="1306000"/>
            <a:ext cx="3405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Around 1800: Franz Schubert created a song cycle.</a:t>
            </a:r>
            <a:endParaRPr/>
          </a:p>
        </p:txBody>
      </p:sp>
      <p:pic>
        <p:nvPicPr>
          <p:cNvPr id="494" name="Google Shape;494;p70"/>
          <p:cNvPicPr preferRelativeResize="0"/>
          <p:nvPr/>
        </p:nvPicPr>
        <p:blipFill>
          <a:blip r:embed="rId3">
            <a:alphaModFix/>
          </a:blip>
          <a:stretch>
            <a:fillRect/>
          </a:stretch>
        </p:blipFill>
        <p:spPr>
          <a:xfrm>
            <a:off x="3879425" y="1512850"/>
            <a:ext cx="5122201" cy="28349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500" name="Google Shape;500;p7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Around 1800: Creation of the chromatic harmony. </a:t>
            </a:r>
            <a:endParaRPr/>
          </a:p>
        </p:txBody>
      </p:sp>
      <p:pic>
        <p:nvPicPr>
          <p:cNvPr id="501" name="Google Shape;501;p71"/>
          <p:cNvPicPr preferRelativeResize="0"/>
          <p:nvPr/>
        </p:nvPicPr>
        <p:blipFill>
          <a:blip r:embed="rId3">
            <a:alphaModFix/>
          </a:blip>
          <a:stretch>
            <a:fillRect/>
          </a:stretch>
        </p:blipFill>
        <p:spPr>
          <a:xfrm>
            <a:off x="1134550" y="2059427"/>
            <a:ext cx="6874900" cy="239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Major Music Events</a:t>
            </a:r>
            <a:endParaRPr/>
          </a:p>
        </p:txBody>
      </p:sp>
      <p:sp>
        <p:nvSpPr>
          <p:cNvPr id="99" name="Google Shape;99;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1150-1400: Poet-musicians who flourished in southern France were called </a:t>
            </a:r>
            <a:r>
              <a:rPr b="1" lang="en"/>
              <a:t>troubadours</a:t>
            </a:r>
            <a:r>
              <a:rPr lang="en"/>
              <a:t>, and those in the north </a:t>
            </a:r>
            <a:r>
              <a:rPr b="1" lang="en"/>
              <a:t>trouveres </a:t>
            </a:r>
            <a:r>
              <a:rPr lang="en"/>
              <a:t>(Wright).</a:t>
            </a:r>
            <a:r>
              <a:rPr b="1" lang="en"/>
              <a:t> </a:t>
            </a:r>
            <a:endParaRPr/>
          </a:p>
        </p:txBody>
      </p:sp>
      <p:pic>
        <p:nvPicPr>
          <p:cNvPr id="100" name="Google Shape;100;p18"/>
          <p:cNvPicPr preferRelativeResize="0"/>
          <p:nvPr/>
        </p:nvPicPr>
        <p:blipFill>
          <a:blip r:embed="rId3">
            <a:alphaModFix/>
          </a:blip>
          <a:stretch>
            <a:fillRect/>
          </a:stretch>
        </p:blipFill>
        <p:spPr>
          <a:xfrm>
            <a:off x="3023825" y="1987975"/>
            <a:ext cx="2844100" cy="284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ppt_w</p:attrName>
                                        </p:attrNameLst>
                                      </p:cBhvr>
                                      <p:tavLst>
                                        <p:tav fmla="" tm="0">
                                          <p:val>
                                            <p:strVal val="0"/>
                                          </p:val>
                                        </p:tav>
                                        <p:tav fmla="" tm="100000">
                                          <p:val>
                                            <p:strVal val="#ppt_w"/>
                                          </p:val>
                                        </p:tav>
                                      </p:tavLst>
                                    </p:anim>
                                    <p:anim calcmode="lin" valueType="num">
                                      <p:cBhvr additive="base">
                                        <p:cTn dur="1000"/>
                                        <p:tgtEl>
                                          <p:spTgt spid="1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507" name="Google Shape;507;p7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Early</a:t>
            </a:r>
            <a:r>
              <a:rPr lang="en"/>
              <a:t> 1900: Ballet</a:t>
            </a:r>
            <a:endParaRPr/>
          </a:p>
        </p:txBody>
      </p:sp>
      <p:pic>
        <p:nvPicPr>
          <p:cNvPr id="508" name="Google Shape;508;p72"/>
          <p:cNvPicPr preferRelativeResize="0"/>
          <p:nvPr/>
        </p:nvPicPr>
        <p:blipFill>
          <a:blip r:embed="rId3">
            <a:alphaModFix/>
          </a:blip>
          <a:stretch>
            <a:fillRect/>
          </a:stretch>
        </p:blipFill>
        <p:spPr>
          <a:xfrm>
            <a:off x="2200050" y="1731625"/>
            <a:ext cx="4450005" cy="29669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Classical Period</a:t>
            </a:r>
            <a:endParaRPr b="1"/>
          </a:p>
        </p:txBody>
      </p:sp>
      <p:sp>
        <p:nvSpPr>
          <p:cNvPr id="514" name="Google Shape;514;p73"/>
          <p:cNvSpPr txBox="1"/>
          <p:nvPr>
            <p:ph idx="1" type="body"/>
          </p:nvPr>
        </p:nvSpPr>
        <p:spPr>
          <a:xfrm>
            <a:off x="311700" y="11523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rgbClr val="3F3F3F"/>
                </a:solidFill>
                <a:latin typeface="Arial"/>
                <a:ea typeface="Arial"/>
                <a:cs typeface="Arial"/>
                <a:sym typeface="Arial"/>
              </a:rPr>
              <a:t>Romanticis</a:t>
            </a:r>
            <a:r>
              <a:rPr b="1" lang="en" sz="1700">
                <a:solidFill>
                  <a:srgbClr val="3F3F3F"/>
                </a:solidFill>
                <a:latin typeface="Arial"/>
                <a:ea typeface="Arial"/>
                <a:cs typeface="Arial"/>
                <a:sym typeface="Arial"/>
              </a:rPr>
              <a:t>m</a:t>
            </a:r>
            <a:r>
              <a:rPr lang="en" sz="1700">
                <a:solidFill>
                  <a:srgbClr val="3F3F3F"/>
                </a:solidFill>
                <a:latin typeface="Arial"/>
                <a:ea typeface="Arial"/>
                <a:cs typeface="Arial"/>
                <a:sym typeface="Arial"/>
              </a:rPr>
              <a:t>: </a:t>
            </a:r>
            <a:r>
              <a:rPr lang="en" sz="1550">
                <a:solidFill>
                  <a:srgbClr val="575757"/>
                </a:solidFill>
                <a:latin typeface="Arial"/>
                <a:ea typeface="Arial"/>
                <a:cs typeface="Arial"/>
                <a:sym typeface="Arial"/>
              </a:rPr>
              <a:t>A movement in the arts and ideas, roughly coinciding with the nineteenth century, that valued human independence, political freedom, a love of nature, and passionate expression, especially in poetry and music</a:t>
            </a:r>
            <a:endParaRPr sz="15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700">
                <a:solidFill>
                  <a:srgbClr val="3F3F3F"/>
                </a:solidFill>
                <a:latin typeface="Arial"/>
                <a:ea typeface="Arial"/>
                <a:cs typeface="Arial"/>
                <a:sym typeface="Arial"/>
              </a:rPr>
              <a:t>Ballad</a:t>
            </a:r>
            <a:r>
              <a:rPr lang="en" sz="1700">
                <a:solidFill>
                  <a:srgbClr val="3F3F3F"/>
                </a:solidFill>
                <a:latin typeface="Arial"/>
                <a:ea typeface="Arial"/>
                <a:cs typeface="Arial"/>
                <a:sym typeface="Arial"/>
              </a:rPr>
              <a:t>: </a:t>
            </a:r>
            <a:r>
              <a:rPr lang="en" sz="1550">
                <a:solidFill>
                  <a:srgbClr val="575757"/>
                </a:solidFill>
                <a:latin typeface="Arial"/>
                <a:ea typeface="Arial"/>
                <a:cs typeface="Arial"/>
                <a:sym typeface="Arial"/>
              </a:rPr>
              <a:t>a traditional song, or folksong, sung by a soloist, which tells a dramatic, usually tragic, tale and is organized by stanzas</a:t>
            </a:r>
            <a:endParaRPr sz="1550">
              <a:solidFill>
                <a:srgbClr val="575757"/>
              </a:solidFill>
              <a:latin typeface="Arial"/>
              <a:ea typeface="Arial"/>
              <a:cs typeface="Arial"/>
              <a:sym typeface="Arial"/>
            </a:endParaRPr>
          </a:p>
          <a:p>
            <a:pPr indent="0" lvl="0" marL="0" rtl="0" algn="l">
              <a:spcBef>
                <a:spcPts val="1200"/>
              </a:spcBef>
              <a:spcAft>
                <a:spcPts val="0"/>
              </a:spcAft>
              <a:buNone/>
            </a:pPr>
            <a:r>
              <a:rPr b="1" lang="en" sz="1700">
                <a:solidFill>
                  <a:srgbClr val="3F3F3F"/>
                </a:solidFill>
                <a:latin typeface="Arial"/>
                <a:ea typeface="Arial"/>
                <a:cs typeface="Arial"/>
                <a:sym typeface="Arial"/>
              </a:rPr>
              <a:t>Orchestral song (or orchestral Lied)</a:t>
            </a:r>
            <a:r>
              <a:rPr lang="en" sz="1700">
                <a:solidFill>
                  <a:srgbClr val="3F3F3F"/>
                </a:solidFill>
                <a:latin typeface="Arial"/>
                <a:ea typeface="Arial"/>
                <a:cs typeface="Arial"/>
                <a:sym typeface="Arial"/>
              </a:rPr>
              <a:t>: </a:t>
            </a:r>
            <a:r>
              <a:rPr lang="en" sz="1550">
                <a:solidFill>
                  <a:srgbClr val="575757"/>
                </a:solidFill>
                <a:latin typeface="Arial"/>
                <a:ea typeface="Arial"/>
                <a:cs typeface="Arial"/>
                <a:sym typeface="Arial"/>
              </a:rPr>
              <a:t>a genre of music emerging in the nineteenth century in which the voice is accompanied not merely by a piano but by a full orchestra</a:t>
            </a:r>
            <a:endParaRPr sz="15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700">
                <a:solidFill>
                  <a:srgbClr val="3F3F3F"/>
                </a:solidFill>
                <a:latin typeface="Arial"/>
                <a:ea typeface="Arial"/>
                <a:cs typeface="Arial"/>
                <a:sym typeface="Arial"/>
              </a:rPr>
              <a:t>Sustaining peda</a:t>
            </a:r>
            <a:r>
              <a:rPr lang="en" sz="1700">
                <a:solidFill>
                  <a:srgbClr val="3F3F3F"/>
                </a:solidFill>
                <a:latin typeface="Arial"/>
                <a:ea typeface="Arial"/>
                <a:cs typeface="Arial"/>
                <a:sym typeface="Arial"/>
              </a:rPr>
              <a:t>l: </a:t>
            </a:r>
            <a:r>
              <a:rPr lang="en" sz="1550">
                <a:solidFill>
                  <a:srgbClr val="575757"/>
                </a:solidFill>
                <a:latin typeface="Arial"/>
                <a:ea typeface="Arial"/>
                <a:cs typeface="Arial"/>
                <a:sym typeface="Arial"/>
              </a:rPr>
              <a:t>the rightmost pedal on the piano; when it is depressed, all dampers are removed from the strings, allowing them to vibrate freely</a:t>
            </a:r>
            <a:endParaRPr sz="1550">
              <a:solidFill>
                <a:srgbClr val="575757"/>
              </a:solidFill>
              <a:latin typeface="Arial"/>
              <a:ea typeface="Arial"/>
              <a:cs typeface="Arial"/>
              <a:sym typeface="Arial"/>
            </a:endParaRPr>
          </a:p>
          <a:p>
            <a:pPr indent="0" lvl="0" marL="0" rtl="0" algn="l">
              <a:spcBef>
                <a:spcPts val="1200"/>
              </a:spcBef>
              <a:spcAft>
                <a:spcPts val="0"/>
              </a:spcAft>
              <a:buNone/>
            </a:pPr>
            <a:r>
              <a:t/>
            </a:r>
            <a:endParaRPr b="1" i="1" sz="1850">
              <a:solidFill>
                <a:srgbClr val="3F3F3F"/>
              </a:solidFill>
              <a:latin typeface="Arial"/>
              <a:ea typeface="Arial"/>
              <a:cs typeface="Arial"/>
              <a:sym typeface="Arial"/>
            </a:endParaRPr>
          </a:p>
          <a:p>
            <a:pPr indent="0" lvl="0" marL="0" rtl="0" algn="l">
              <a:spcBef>
                <a:spcPts val="1200"/>
              </a:spcBef>
              <a:spcAft>
                <a:spcPts val="1200"/>
              </a:spcAft>
              <a:buNone/>
            </a:pPr>
            <a:r>
              <a:t/>
            </a:r>
            <a:endParaRPr sz="1850">
              <a:solidFill>
                <a:srgbClr val="57575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title"/>
          </p:nvPr>
        </p:nvSpPr>
        <p:spPr>
          <a:xfrm>
            <a:off x="311700" y="27425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Classical Period</a:t>
            </a:r>
            <a:endParaRPr b="1"/>
          </a:p>
        </p:txBody>
      </p:sp>
      <p:sp>
        <p:nvSpPr>
          <p:cNvPr id="520" name="Google Shape;520;p74"/>
          <p:cNvSpPr txBox="1"/>
          <p:nvPr>
            <p:ph idx="1" type="body"/>
          </p:nvPr>
        </p:nvSpPr>
        <p:spPr>
          <a:xfrm>
            <a:off x="311700" y="1054825"/>
            <a:ext cx="8520600" cy="32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3F3F3F"/>
                </a:solidFill>
                <a:latin typeface="Arial"/>
                <a:ea typeface="Arial"/>
                <a:cs typeface="Arial"/>
                <a:sym typeface="Arial"/>
              </a:rPr>
              <a:t>Recital</a:t>
            </a:r>
            <a:r>
              <a:rPr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a concert of chamber music, usually for a solo performer</a:t>
            </a:r>
            <a:endParaRPr sz="16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i="1" lang="en">
                <a:solidFill>
                  <a:srgbClr val="3F3F3F"/>
                </a:solidFill>
                <a:latin typeface="Arial"/>
                <a:ea typeface="Arial"/>
                <a:cs typeface="Arial"/>
                <a:sym typeface="Arial"/>
              </a:rPr>
              <a:t>Verismo</a:t>
            </a:r>
            <a:r>
              <a:rPr b="1" lang="en">
                <a:solidFill>
                  <a:srgbClr val="3F3F3F"/>
                </a:solidFill>
                <a:latin typeface="Arial"/>
                <a:ea typeface="Arial"/>
                <a:cs typeface="Arial"/>
                <a:sym typeface="Arial"/>
              </a:rPr>
              <a:t> opera</a:t>
            </a:r>
            <a:r>
              <a:rPr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“realism” opera; the Italian term for a type of late-nineteenth-century opera in which the subject matter concerns the unpleasant realities of everyday life</a:t>
            </a:r>
            <a:endParaRPr sz="1650">
              <a:solidFill>
                <a:srgbClr val="575757"/>
              </a:solidFill>
              <a:latin typeface="Arial"/>
              <a:ea typeface="Arial"/>
              <a:cs typeface="Arial"/>
              <a:sym typeface="Arial"/>
            </a:endParaRPr>
          </a:p>
          <a:p>
            <a:pPr indent="0" lvl="0" marL="0" rtl="0" algn="l">
              <a:spcBef>
                <a:spcPts val="1200"/>
              </a:spcBef>
              <a:spcAft>
                <a:spcPts val="0"/>
              </a:spcAft>
              <a:buNone/>
            </a:pPr>
            <a:r>
              <a:rPr b="1" lang="en">
                <a:solidFill>
                  <a:srgbClr val="3F3F3F"/>
                </a:solidFill>
                <a:latin typeface="Arial"/>
                <a:ea typeface="Arial"/>
                <a:cs typeface="Arial"/>
                <a:sym typeface="Arial"/>
              </a:rPr>
              <a:t>Realistic opera</a:t>
            </a:r>
            <a:r>
              <a:rPr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a general term for those operas of the nineteenth and early twentieth centuries that deal with everyday, gritty subjects; includes Italian </a:t>
            </a:r>
            <a:r>
              <a:rPr i="1" lang="en" sz="1650">
                <a:solidFill>
                  <a:srgbClr val="575757"/>
                </a:solidFill>
                <a:latin typeface="Arial"/>
                <a:ea typeface="Arial"/>
                <a:cs typeface="Arial"/>
                <a:sym typeface="Arial"/>
              </a:rPr>
              <a:t>verismo</a:t>
            </a:r>
            <a:r>
              <a:rPr lang="en" sz="1650">
                <a:solidFill>
                  <a:srgbClr val="575757"/>
                </a:solidFill>
                <a:latin typeface="Arial"/>
                <a:ea typeface="Arial"/>
                <a:cs typeface="Arial"/>
                <a:sym typeface="Arial"/>
              </a:rPr>
              <a:t> opera</a:t>
            </a:r>
            <a:endParaRPr sz="1650">
              <a:solidFill>
                <a:srgbClr val="575757"/>
              </a:solidFill>
              <a:latin typeface="Arial"/>
              <a:ea typeface="Arial"/>
              <a:cs typeface="Arial"/>
              <a:sym typeface="Arial"/>
            </a:endParaRPr>
          </a:p>
          <a:p>
            <a:pPr indent="0" lvl="0" marL="0" rtl="0" algn="l">
              <a:spcBef>
                <a:spcPts val="1200"/>
              </a:spcBef>
              <a:spcAft>
                <a:spcPts val="0"/>
              </a:spcAft>
              <a:buNone/>
            </a:pPr>
            <a:r>
              <a:rPr b="1" lang="en">
                <a:solidFill>
                  <a:srgbClr val="3F3F3F"/>
                </a:solidFill>
                <a:latin typeface="Arial"/>
                <a:ea typeface="Arial"/>
                <a:cs typeface="Arial"/>
                <a:sym typeface="Arial"/>
              </a:rPr>
              <a:t>Double stops</a:t>
            </a:r>
            <a:r>
              <a:rPr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a technique applied to string instruments in which two strings instead of just one are pressed down and played simultaneously</a:t>
            </a:r>
            <a:endParaRPr sz="1650">
              <a:solidFill>
                <a:srgbClr val="575757"/>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b="1" sz="1850">
              <a:solidFill>
                <a:srgbClr val="3F3F3F"/>
              </a:solidFill>
              <a:latin typeface="Arial"/>
              <a:ea typeface="Arial"/>
              <a:cs typeface="Arial"/>
              <a:sym typeface="Arial"/>
            </a:endParaRPr>
          </a:p>
          <a:p>
            <a:pPr indent="0" lvl="0" marL="0" rtl="0" algn="l">
              <a:spcBef>
                <a:spcPts val="1200"/>
              </a:spcBef>
              <a:spcAft>
                <a:spcPts val="0"/>
              </a:spcAft>
              <a:buNone/>
            </a:pPr>
            <a:r>
              <a:t/>
            </a:r>
            <a:endParaRPr b="1" sz="115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Romanticism Period</a:t>
            </a:r>
            <a:endParaRPr/>
          </a:p>
        </p:txBody>
      </p:sp>
      <p:sp>
        <p:nvSpPr>
          <p:cNvPr id="526" name="Google Shape;526;p7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Franz Schubert (1797 - 1828)</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27" name="Google Shape;527;p75"/>
          <p:cNvSpPr txBox="1"/>
          <p:nvPr/>
        </p:nvSpPr>
        <p:spPr>
          <a:xfrm>
            <a:off x="311700" y="1798325"/>
            <a:ext cx="53802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ld Standard TT"/>
                <a:ea typeface="Old Standard TT"/>
                <a:cs typeface="Old Standard TT"/>
                <a:sym typeface="Old Standard TT"/>
              </a:rPr>
              <a:t>Born in Vienna, his father was a schoolteacher and this groomed Franz for his music career. His father taught him violin. At age eleven, Franz joined the choirboy in the emperio’s chapel. In 1812, his voice </a:t>
            </a:r>
            <a:r>
              <a:rPr lang="en" sz="1700">
                <a:latin typeface="Old Standard TT"/>
                <a:ea typeface="Old Standard TT"/>
                <a:cs typeface="Old Standard TT"/>
                <a:sym typeface="Old Standard TT"/>
              </a:rPr>
              <a:t>changed</a:t>
            </a:r>
            <a:r>
              <a:rPr lang="en" sz="1700">
                <a:latin typeface="Old Standard TT"/>
                <a:ea typeface="Old Standard TT"/>
                <a:cs typeface="Old Standard TT"/>
                <a:sym typeface="Old Standard TT"/>
              </a:rPr>
              <a:t> and eventually left the court chapel. After some schooling and teaching, he pursued his music passion. Schubert was a child prodigy much like Mozart. This is seen in his composition of Erlkonig. After reading a book of </a:t>
            </a:r>
            <a:r>
              <a:rPr lang="en" sz="1700">
                <a:latin typeface="Old Standard TT"/>
                <a:ea typeface="Old Standard TT"/>
                <a:cs typeface="Old Standard TT"/>
                <a:sym typeface="Old Standard TT"/>
              </a:rPr>
              <a:t>poetry by Johann von Goethe, in one setting Schubert wrote Erlkonig, including with all of it’s Goethe's ballad. </a:t>
            </a:r>
            <a:endParaRPr sz="1700">
              <a:solidFill>
                <a:schemeClr val="dk1"/>
              </a:solidFill>
              <a:latin typeface="Old Standard TT"/>
              <a:ea typeface="Old Standard TT"/>
              <a:cs typeface="Old Standard TT"/>
              <a:sym typeface="Old Standard TT"/>
            </a:endParaRPr>
          </a:p>
        </p:txBody>
      </p:sp>
      <p:pic>
        <p:nvPicPr>
          <p:cNvPr id="528" name="Google Shape;528;p75"/>
          <p:cNvPicPr preferRelativeResize="0"/>
          <p:nvPr/>
        </p:nvPicPr>
        <p:blipFill>
          <a:blip r:embed="rId3">
            <a:alphaModFix/>
          </a:blip>
          <a:stretch>
            <a:fillRect/>
          </a:stretch>
        </p:blipFill>
        <p:spPr>
          <a:xfrm>
            <a:off x="5987350" y="1235625"/>
            <a:ext cx="2844950" cy="35190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6"/>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Franz Schubert’s</a:t>
            </a:r>
            <a:r>
              <a:rPr b="1" lang="en" sz="2100"/>
              <a:t> Music</a:t>
            </a:r>
            <a:endParaRPr b="1" sz="2100"/>
          </a:p>
        </p:txBody>
      </p:sp>
      <p:sp>
        <p:nvSpPr>
          <p:cNvPr id="534" name="Google Shape;534;p76"/>
          <p:cNvSpPr txBox="1"/>
          <p:nvPr/>
        </p:nvSpPr>
        <p:spPr>
          <a:xfrm>
            <a:off x="3061500" y="1336100"/>
            <a:ext cx="302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Erlkonig (1815)</a:t>
            </a:r>
            <a:endParaRPr b="1" sz="1600">
              <a:latin typeface="Old Standard TT"/>
              <a:ea typeface="Old Standard TT"/>
              <a:cs typeface="Old Standard TT"/>
              <a:sym typeface="Old Standard TT"/>
            </a:endParaRPr>
          </a:p>
        </p:txBody>
      </p:sp>
      <p:pic>
        <p:nvPicPr>
          <p:cNvPr descr="Franz Schubert composed his Lied &quot;Erlkönig&quot; for solo voice and piano in 1815, setting text from Goethe's poem. Schubert revised the song three times before publishing his fourth version in 1821 as his Opus 1; it was catalogued by Otto Erich Deutsch as D. 328 in his 1951 catalog of Schubert's works. The song was first performed in concert on 1 December 1820 at a private gathering in Vienna and received its public premiere on 7 March 1821 at Vienna's Theater am Kärntnertor.&#10;&#10;The four characters in the song – narrator, father, son, and the Erlking – are all sung by a single vocalist. Schubert placed each character largely in a different vocal range, and each has his own rhythmic nuances; in addition, most singers endeavor to use a different vocal coloration for each part.&#10;1. The Narrator lies in the middle range and begins in the minor mode.&#10;2. The Father lies in the lower range and sings in both minor and major mode.&#10;3. The Son lies in a higher range, also in the minor mode.&#10;4. The Erlking's vocal line, in the major mode, provides the only break from the ostinato bass triplets in the accompaniment until the boy's death.&#10;&#10;&quot;Erlkönig&quot; has been transcribed for various settings: for solo piano by Franz Liszt; for solo voice and orchestra by Hector Berlioz; for solo violin by Heinrich Wilhelm Ernst.&#10;&#10;Tenor: Daniel Norman&#10;Piano: Sholto Kynoch" id="535" name="Google Shape;535;p76" title="Franz Schubert - Erlkönig (Sheet music and lyrics)">
            <a:hlinkClick r:id="rId3"/>
          </p:cNvPr>
          <p:cNvPicPr preferRelativeResize="0"/>
          <p:nvPr/>
        </p:nvPicPr>
        <p:blipFill>
          <a:blip r:embed="rId4">
            <a:alphaModFix/>
          </a:blip>
          <a:stretch>
            <a:fillRect/>
          </a:stretch>
        </p:blipFill>
        <p:spPr>
          <a:xfrm>
            <a:off x="2821300" y="2073725"/>
            <a:ext cx="3501400" cy="262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Romanticism Period</a:t>
            </a:r>
            <a:endParaRPr/>
          </a:p>
        </p:txBody>
      </p:sp>
      <p:sp>
        <p:nvSpPr>
          <p:cNvPr id="541" name="Google Shape;541;p7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Clara Wieck Schumann (1819 - 1896)</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42" name="Google Shape;542;p77"/>
          <p:cNvSpPr txBox="1"/>
          <p:nvPr/>
        </p:nvSpPr>
        <p:spPr>
          <a:xfrm>
            <a:off x="311700" y="1848550"/>
            <a:ext cx="5530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ld Standard TT"/>
                <a:ea typeface="Old Standard TT"/>
                <a:cs typeface="Old Standard TT"/>
                <a:sym typeface="Old Standard TT"/>
              </a:rPr>
              <a:t>Clara Wieck Schumann was a great </a:t>
            </a:r>
            <a:r>
              <a:rPr lang="en" sz="1700">
                <a:latin typeface="Old Standard TT"/>
                <a:ea typeface="Old Standard TT"/>
                <a:cs typeface="Old Standard TT"/>
                <a:sym typeface="Old Standard TT"/>
              </a:rPr>
              <a:t>pianist </a:t>
            </a:r>
            <a:r>
              <a:rPr lang="en" sz="1700">
                <a:latin typeface="Old Standard TT"/>
                <a:ea typeface="Old Standard TT"/>
                <a:cs typeface="Old Standard TT"/>
                <a:sym typeface="Old Standard TT"/>
              </a:rPr>
              <a:t>of the nineteenth </a:t>
            </a:r>
            <a:r>
              <a:rPr lang="en" sz="1700">
                <a:latin typeface="Old Standard TT"/>
                <a:ea typeface="Old Standard TT"/>
                <a:cs typeface="Old Standard TT"/>
                <a:sym typeface="Old Standard TT"/>
              </a:rPr>
              <a:t>century</a:t>
            </a:r>
            <a:r>
              <a:rPr lang="en" sz="1700">
                <a:latin typeface="Old Standard TT"/>
                <a:ea typeface="Old Standard TT"/>
                <a:cs typeface="Old Standard TT"/>
                <a:sym typeface="Old Standard TT"/>
              </a:rPr>
              <a:t>. Married to Robert Schumann, Clara is a mother to eight </a:t>
            </a:r>
            <a:r>
              <a:rPr lang="en" sz="1700">
                <a:latin typeface="Old Standard TT"/>
                <a:ea typeface="Old Standard TT"/>
                <a:cs typeface="Old Standard TT"/>
                <a:sym typeface="Old Standard TT"/>
              </a:rPr>
              <a:t>children</a:t>
            </a:r>
            <a:r>
              <a:rPr lang="en" sz="1700">
                <a:latin typeface="Old Standard TT"/>
                <a:ea typeface="Old Standard TT"/>
                <a:cs typeface="Old Standard TT"/>
                <a:sym typeface="Old Standard TT"/>
              </a:rPr>
              <a:t>. Self-doubt made </a:t>
            </a:r>
            <a:r>
              <a:rPr lang="en" sz="1700">
                <a:latin typeface="Old Standard TT"/>
                <a:ea typeface="Old Standard TT"/>
                <a:cs typeface="Old Standard TT"/>
                <a:sym typeface="Old Standard TT"/>
              </a:rPr>
              <a:t>things</a:t>
            </a:r>
            <a:r>
              <a:rPr lang="en" sz="1700">
                <a:latin typeface="Old Standard TT"/>
                <a:ea typeface="Old Standard TT"/>
                <a:cs typeface="Old Standard TT"/>
                <a:sym typeface="Old Standard TT"/>
              </a:rPr>
              <a:t> difficult for Clara as she question the </a:t>
            </a:r>
            <a:r>
              <a:rPr lang="en" sz="1700">
                <a:latin typeface="Old Standard TT"/>
                <a:ea typeface="Old Standard TT"/>
                <a:cs typeface="Old Standard TT"/>
                <a:sym typeface="Old Standard TT"/>
              </a:rPr>
              <a:t>capacity</a:t>
            </a:r>
            <a:r>
              <a:rPr lang="en" sz="1700">
                <a:latin typeface="Old Standard TT"/>
                <a:ea typeface="Old Standard TT"/>
                <a:cs typeface="Old Standard TT"/>
                <a:sym typeface="Old Standard TT"/>
              </a:rPr>
              <a:t> of any women to be a proficient creative artist. Her most </a:t>
            </a:r>
            <a:r>
              <a:rPr lang="en" sz="1700">
                <a:latin typeface="Old Standard TT"/>
                <a:ea typeface="Old Standard TT"/>
                <a:cs typeface="Old Standard TT"/>
                <a:sym typeface="Old Standard TT"/>
              </a:rPr>
              <a:t>productive</a:t>
            </a:r>
            <a:r>
              <a:rPr lang="en" sz="1700">
                <a:latin typeface="Old Standard TT"/>
                <a:ea typeface="Old Standard TT"/>
                <a:cs typeface="Old Standard TT"/>
                <a:sym typeface="Old Standard TT"/>
              </a:rPr>
              <a:t> period as a composer was in her early years of marriage with Robert. After Robert’s death,  she outlived him by </a:t>
            </a:r>
            <a:r>
              <a:rPr lang="en" sz="1700">
                <a:latin typeface="Old Standard TT"/>
                <a:ea typeface="Old Standard TT"/>
                <a:cs typeface="Old Standard TT"/>
                <a:sym typeface="Old Standard TT"/>
              </a:rPr>
              <a:t>forty</a:t>
            </a:r>
            <a:r>
              <a:rPr lang="en" sz="1700">
                <a:latin typeface="Old Standard TT"/>
                <a:ea typeface="Old Standard TT"/>
                <a:cs typeface="Old Standard TT"/>
                <a:sym typeface="Old Standard TT"/>
              </a:rPr>
              <a:t> years. </a:t>
            </a:r>
            <a:r>
              <a:rPr lang="en" sz="1700">
                <a:latin typeface="Old Standard TT"/>
                <a:ea typeface="Old Standard TT"/>
                <a:cs typeface="Old Standard TT"/>
                <a:sym typeface="Old Standard TT"/>
              </a:rPr>
              <a:t>She never again composed nor remarried after Robert’s death. </a:t>
            </a:r>
            <a:r>
              <a:rPr lang="en" sz="1700">
                <a:latin typeface="Old Standard TT"/>
                <a:ea typeface="Old Standard TT"/>
                <a:cs typeface="Old Standard TT"/>
                <a:sym typeface="Old Standard TT"/>
              </a:rPr>
              <a:t>Clara dress in black mourning while she toured. She performed across Europe into the 1890s. </a:t>
            </a:r>
            <a:endParaRPr sz="1700">
              <a:solidFill>
                <a:schemeClr val="dk1"/>
              </a:solidFill>
              <a:latin typeface="Old Standard TT"/>
              <a:ea typeface="Old Standard TT"/>
              <a:cs typeface="Old Standard TT"/>
              <a:sym typeface="Old Standard TT"/>
            </a:endParaRPr>
          </a:p>
        </p:txBody>
      </p:sp>
      <p:pic>
        <p:nvPicPr>
          <p:cNvPr id="543" name="Google Shape;543;p77"/>
          <p:cNvPicPr preferRelativeResize="0"/>
          <p:nvPr/>
        </p:nvPicPr>
        <p:blipFill>
          <a:blip r:embed="rId3">
            <a:alphaModFix/>
          </a:blip>
          <a:stretch>
            <a:fillRect/>
          </a:stretch>
        </p:blipFill>
        <p:spPr>
          <a:xfrm>
            <a:off x="6278400" y="1003463"/>
            <a:ext cx="2553900" cy="3813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8"/>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Clara Wieck Schumann’s</a:t>
            </a:r>
            <a:r>
              <a:rPr b="1" lang="en" sz="2100"/>
              <a:t> Music</a:t>
            </a:r>
            <a:endParaRPr b="1" sz="2100"/>
          </a:p>
        </p:txBody>
      </p:sp>
      <p:sp>
        <p:nvSpPr>
          <p:cNvPr id="549" name="Google Shape;549;p78"/>
          <p:cNvSpPr txBox="1"/>
          <p:nvPr/>
        </p:nvSpPr>
        <p:spPr>
          <a:xfrm>
            <a:off x="2983650" y="1336100"/>
            <a:ext cx="302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Liebst du um Schönheit (1841)</a:t>
            </a:r>
            <a:endParaRPr b="1" sz="1600">
              <a:latin typeface="Old Standard TT"/>
              <a:ea typeface="Old Standard TT"/>
              <a:cs typeface="Old Standard TT"/>
              <a:sym typeface="Old Standard TT"/>
            </a:endParaRPr>
          </a:p>
        </p:txBody>
      </p:sp>
      <p:pic>
        <p:nvPicPr>
          <p:cNvPr descr="Clara Schumann (1819-1896)&#10;Liebst du um Schönheit&#10;Nicholas Spanos, countertenor&#10;Nikos Zafranos, piano" id="550" name="Google Shape;550;p78" title="Clara Schumann -  Liebst du um Schönheit">
            <a:hlinkClick r:id="rId3"/>
          </p:cNvPr>
          <p:cNvPicPr preferRelativeResize="0"/>
          <p:nvPr/>
        </p:nvPicPr>
        <p:blipFill>
          <a:blip r:embed="rId4">
            <a:alphaModFix/>
          </a:blip>
          <a:stretch>
            <a:fillRect/>
          </a:stretch>
        </p:blipFill>
        <p:spPr>
          <a:xfrm>
            <a:off x="2690850" y="2133750"/>
            <a:ext cx="3606600" cy="270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Leading Composers of the Romanticism Period</a:t>
            </a:r>
            <a:endParaRPr/>
          </a:p>
        </p:txBody>
      </p:sp>
      <p:sp>
        <p:nvSpPr>
          <p:cNvPr id="556" name="Google Shape;556;p7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Peter </a:t>
            </a:r>
            <a:r>
              <a:rPr lang="en"/>
              <a:t>Tchaikovsky</a:t>
            </a:r>
            <a:r>
              <a:rPr lang="en"/>
              <a:t> (1840 - 1893)</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7" name="Google Shape;557;p79"/>
          <p:cNvSpPr txBox="1"/>
          <p:nvPr/>
        </p:nvSpPr>
        <p:spPr>
          <a:xfrm>
            <a:off x="311700" y="1848550"/>
            <a:ext cx="55308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Old Standard TT"/>
                <a:ea typeface="Old Standard TT"/>
                <a:cs typeface="Old Standard TT"/>
                <a:sym typeface="Old Standard TT"/>
              </a:rPr>
              <a:t>Peter </a:t>
            </a:r>
            <a:r>
              <a:rPr lang="en" sz="1700">
                <a:solidFill>
                  <a:schemeClr val="dk1"/>
                </a:solidFill>
                <a:latin typeface="Old Standard TT"/>
                <a:ea typeface="Old Standard TT"/>
                <a:cs typeface="Old Standard TT"/>
                <a:sym typeface="Old Standard TT"/>
              </a:rPr>
              <a:t>Tchaikovsky</a:t>
            </a:r>
            <a:r>
              <a:rPr lang="en" sz="1700">
                <a:solidFill>
                  <a:schemeClr val="dk1"/>
                </a:solidFill>
                <a:latin typeface="Old Standard TT"/>
                <a:ea typeface="Old Standard TT"/>
                <a:cs typeface="Old Standard TT"/>
                <a:sym typeface="Old Standard TT"/>
              </a:rPr>
              <a:t> was born to an upper-middle-class family in Russia. He had a </a:t>
            </a:r>
            <a:r>
              <a:rPr lang="en" sz="1700">
                <a:solidFill>
                  <a:schemeClr val="dk1"/>
                </a:solidFill>
                <a:latin typeface="Old Standard TT"/>
                <a:ea typeface="Old Standard TT"/>
                <a:cs typeface="Old Standard TT"/>
                <a:sym typeface="Old Standard TT"/>
              </a:rPr>
              <a:t>natural</a:t>
            </a:r>
            <a:r>
              <a:rPr lang="en" sz="1700">
                <a:solidFill>
                  <a:schemeClr val="dk1"/>
                </a:solidFill>
                <a:latin typeface="Old Standard TT"/>
                <a:ea typeface="Old Standard TT"/>
                <a:cs typeface="Old Standard TT"/>
                <a:sym typeface="Old Standard TT"/>
              </a:rPr>
              <a:t> ear for music and was able to speak both French and German fluently at age six.</a:t>
            </a:r>
            <a:r>
              <a:rPr lang="en" sz="1700">
                <a:solidFill>
                  <a:schemeClr val="dk1"/>
                </a:solidFill>
                <a:latin typeface="Old Standard TT"/>
                <a:ea typeface="Old Standard TT"/>
                <a:cs typeface="Old Standard TT"/>
                <a:sym typeface="Old Standard TT"/>
              </a:rPr>
              <a:t>  He was </a:t>
            </a:r>
            <a:r>
              <a:rPr lang="en" sz="1700">
                <a:solidFill>
                  <a:schemeClr val="dk1"/>
                </a:solidFill>
                <a:latin typeface="Old Standard TT"/>
                <a:ea typeface="Old Standard TT"/>
                <a:cs typeface="Old Standard TT"/>
                <a:sym typeface="Old Standard TT"/>
              </a:rPr>
              <a:t>less of a motivic composer and more a musical narrator. Peter </a:t>
            </a:r>
            <a:r>
              <a:rPr lang="en" sz="1700">
                <a:solidFill>
                  <a:schemeClr val="dk1"/>
                </a:solidFill>
                <a:latin typeface="Old Standard TT"/>
                <a:ea typeface="Old Standard TT"/>
                <a:cs typeface="Old Standard TT"/>
                <a:sym typeface="Old Standard TT"/>
              </a:rPr>
              <a:t>excelled</a:t>
            </a:r>
            <a:r>
              <a:rPr lang="en" sz="1700">
                <a:solidFill>
                  <a:schemeClr val="dk1"/>
                </a:solidFill>
                <a:latin typeface="Old Standard TT"/>
                <a:ea typeface="Old Standard TT"/>
                <a:cs typeface="Old Standard TT"/>
                <a:sym typeface="Old Standard TT"/>
              </a:rPr>
              <a:t> at program music </a:t>
            </a:r>
            <a:r>
              <a:rPr lang="en" sz="1700">
                <a:solidFill>
                  <a:schemeClr val="dk1"/>
                </a:solidFill>
                <a:latin typeface="Old Standard TT"/>
                <a:ea typeface="Old Standard TT"/>
                <a:cs typeface="Old Standard TT"/>
                <a:sym typeface="Old Standard TT"/>
              </a:rPr>
              <a:t>because</a:t>
            </a:r>
            <a:r>
              <a:rPr lang="en" sz="1700">
                <a:solidFill>
                  <a:schemeClr val="dk1"/>
                </a:solidFill>
                <a:latin typeface="Old Standard TT"/>
                <a:ea typeface="Old Standard TT"/>
                <a:cs typeface="Old Standard TT"/>
                <a:sym typeface="Old Standard TT"/>
              </a:rPr>
              <a:t> of this.  He always had a story to tell in this music. In 1866, He </a:t>
            </a:r>
            <a:r>
              <a:rPr lang="en" sz="1700">
                <a:solidFill>
                  <a:schemeClr val="dk1"/>
                </a:solidFill>
                <a:latin typeface="Old Standard TT"/>
                <a:ea typeface="Old Standard TT"/>
                <a:cs typeface="Old Standard TT"/>
                <a:sym typeface="Old Standard TT"/>
              </a:rPr>
              <a:t>graduated from college</a:t>
            </a:r>
            <a:r>
              <a:rPr lang="en" sz="1700">
                <a:solidFill>
                  <a:schemeClr val="dk1"/>
                </a:solidFill>
                <a:latin typeface="Old Standard TT"/>
                <a:ea typeface="Old Standard TT"/>
                <a:cs typeface="Old Standard TT"/>
                <a:sym typeface="Old Standard TT"/>
              </a:rPr>
              <a:t> and worked at Moscow Conservatory as a professor of harmony and musical composition. </a:t>
            </a:r>
            <a:endParaRPr sz="1700">
              <a:solidFill>
                <a:schemeClr val="dk1"/>
              </a:solidFill>
              <a:latin typeface="Old Standard TT"/>
              <a:ea typeface="Old Standard TT"/>
              <a:cs typeface="Old Standard TT"/>
              <a:sym typeface="Old Standard TT"/>
            </a:endParaRPr>
          </a:p>
        </p:txBody>
      </p:sp>
      <p:pic>
        <p:nvPicPr>
          <p:cNvPr id="558" name="Google Shape;558;p79"/>
          <p:cNvPicPr preferRelativeResize="0"/>
          <p:nvPr/>
        </p:nvPicPr>
        <p:blipFill>
          <a:blip r:embed="rId3">
            <a:alphaModFix/>
          </a:blip>
          <a:stretch>
            <a:fillRect/>
          </a:stretch>
        </p:blipFill>
        <p:spPr>
          <a:xfrm>
            <a:off x="6077641" y="1171600"/>
            <a:ext cx="2644159" cy="3397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0"/>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100"/>
              <a:t>Peter Tchaikovsky's</a:t>
            </a:r>
            <a:r>
              <a:rPr b="1" lang="en" sz="2100"/>
              <a:t> Music</a:t>
            </a:r>
            <a:endParaRPr b="1" sz="2100"/>
          </a:p>
        </p:txBody>
      </p:sp>
      <p:sp>
        <p:nvSpPr>
          <p:cNvPr id="564" name="Google Shape;564;p80"/>
          <p:cNvSpPr txBox="1"/>
          <p:nvPr/>
        </p:nvSpPr>
        <p:spPr>
          <a:xfrm>
            <a:off x="853925" y="1346150"/>
            <a:ext cx="302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Old Standard TT"/>
                <a:ea typeface="Old Standard TT"/>
                <a:cs typeface="Old Standard TT"/>
                <a:sym typeface="Old Standard TT"/>
              </a:rPr>
              <a:t>Romeo and Juliet (1869)</a:t>
            </a:r>
            <a:endParaRPr b="1" sz="1600">
              <a:latin typeface="Old Standard TT"/>
              <a:ea typeface="Old Standard TT"/>
              <a:cs typeface="Old Standard TT"/>
              <a:sym typeface="Old Standard TT"/>
            </a:endParaRPr>
          </a:p>
        </p:txBody>
      </p:sp>
      <p:sp>
        <p:nvSpPr>
          <p:cNvPr id="565" name="Google Shape;565;p80"/>
          <p:cNvSpPr txBox="1"/>
          <p:nvPr/>
        </p:nvSpPr>
        <p:spPr>
          <a:xfrm>
            <a:off x="5125150" y="1456650"/>
            <a:ext cx="3021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Old Standard TT"/>
                <a:ea typeface="Old Standard TT"/>
                <a:cs typeface="Old Standard TT"/>
                <a:sym typeface="Old Standard TT"/>
              </a:rPr>
              <a:t>Dance of the Reed Pipes (1891)</a:t>
            </a:r>
            <a:endParaRPr b="1" sz="1600">
              <a:latin typeface="Old Standard TT"/>
              <a:ea typeface="Old Standard TT"/>
              <a:cs typeface="Old Standard TT"/>
              <a:sym typeface="Old Standard TT"/>
            </a:endParaRPr>
          </a:p>
        </p:txBody>
      </p:sp>
      <p:pic>
        <p:nvPicPr>
          <p:cNvPr descr="Title : Pyotr Ilyich Tchaikovsky , The Nutcracker Suite , Dance of the Reed Flutes &#10; &#10;The Nutcracker Suite has become, with its sumptuous decor and its dazzling character dance numbers, the great classic of the festive season. No other scenic production succeeds as well in depicting the marvel of a childlike dream world. Everything becomes possible: toys come alive, flowers dance and princes transport girls to a happy-ever-after world in the clouds. The poetry is enchanting, but it is primarily Tchaikovsky's music which has helped the ballet conquer the public and stand the test of time. Moreover, the Nutcracker Suite -- the shortened orchestral version -- remains one of the most recorded works of the repertory and undoubtedly one of the most loved by the general public. Here are some reference points, the better to understand this uncontested success. &#10; &#10;A short history of Russian ballet &#10; &#10;The Russian Ballet tradition dates back to the seventeenth century. The Tsars Alexis Mikhailovich, Peter the Great and Catherine of Russia did much to encourage this artistic form. At the time, the ballet remained primarily entertainment for rich people, usually large landowners, going even so far as to make their serfs dance ballets during soirées. &#10; &#10;Christian Johansson, a Swedish dancer, arrived in St. Petersburg in 1841. His influence on the Imperial School of Ballet was immediately felt. The ballet became a fashionable art and the inhabitants of St. Petersburg quickly transformed themselves into enlightened amateurs. In spite of its decline in the West, ballet continued to occupy a significant place in Russian cultural life. Marius Petipa, a French choreographer who was very interested in the evolution of ballet in Russia, directed several troupes of professional dancers there. He was the appointed choreographer of Tchaikovsky's ballets: Swan Lake, Sleeping Beauty and The Nutcracker. &#10; &#10;Tchaikovsky and The Nutcracker &#10; &#10;Piotr Ilyich Tchaikovsky (1840-1893), an exceptional melodist and brilliant orchestrator, had an innate sense of detail. These qualities enabled him to become one of the greatest composers of ballet music the world has ever known. Before his time, ballet music was often only a collection of popular songs seasoned with an orchestral sauce. Tchaikovsky wrote, without the rigid yoke of the sonata form, a series of charming melodies that admirably expressed the intense emotions of his protagonists. Infusing his rich score with a life of its own, the Russian composer transformed the world of ballet forever. &#10; &#10;According to musicologists, Sleeping Beauty (1890) remains Tchaikovsky's masterpiece, integrating a complex use of leitmotivs that give fresh continuity to the series of character dances constituting the work. The Nutcracker, however, remains extremely popular with music lovers. Its choreography was started by Marius Petipa, who had presented to Tchaikovsky the ballet's detailed scenario, all the way down to specifying the rhythm, tempo and number of measurements for each dance. When Petipa fell seriously ill, his assistant Leon continued the work. &#10; &#10;The Nutcracker was first presented on December 18, 1892, and it left critics divided. Tchaikovsky himself had not been filled with enthusiasm at the idea of adapting E.T.A. Hoffmann's tale, contending that the subject was too dark and did not lend itself to scenic presentation. However, The Nutcracker's popularity in Russia was immediate. It was only in 1934 that Nicholas Sergeya first presented it in the West, at Sadler's Wells Theatre in England. The Russian Ballet of Monte-Carlo interpreted it for the first time in the United States in 1940, in a shortened version. In 1954, George Balanchine's choreography became the definitive version that inspired several adaptations throughout the world. &#10; &#10;With the approach of Christmas, one can count productions of The Nutcracker into the hundreds. This classic has been danced thousands of times, of course, but has also been transformed into theatrical productions, films and figure skating shows. The sales of tickets for The Nutcracker represent manna for dance companies, accounting for approximately half of their annual box office earnings. &#10; &#10;Why does this work captivate us from the start? No doubt because its charming melodies remain present in the memory for days, but also because of its textures and its perfectly controlled orchestral colours. The melodies are not played solely by strings -- instead, practically every instrument of the orchestra plays at least one small solo, contributing to a large variety of tonal shades. When Tchaikovsky combines the strings, woodwinds and brass, the sound obtained is particularly rich and voluptuous." id="566" name="Google Shape;566;p80" title="Tchaikovsky - The Nutcracker Suite- Dance of the Reed Flutes">
            <a:hlinkClick r:id="rId3"/>
          </p:cNvPr>
          <p:cNvPicPr preferRelativeResize="0"/>
          <p:nvPr/>
        </p:nvPicPr>
        <p:blipFill>
          <a:blip r:embed="rId4">
            <a:alphaModFix/>
          </a:blip>
          <a:stretch>
            <a:fillRect/>
          </a:stretch>
        </p:blipFill>
        <p:spPr>
          <a:xfrm>
            <a:off x="4882325" y="2133750"/>
            <a:ext cx="3610225" cy="2707675"/>
          </a:xfrm>
          <a:prstGeom prst="rect">
            <a:avLst/>
          </a:prstGeom>
          <a:noFill/>
          <a:ln>
            <a:noFill/>
          </a:ln>
        </p:spPr>
      </p:pic>
      <p:pic>
        <p:nvPicPr>
          <p:cNvPr descr="Romeo &amp; Juliet - Fantasy Overture" id="567" name="Google Shape;567;p80" title="Tchaikovsky - Romeo &amp; Juliet - Fantasy Overture">
            <a:hlinkClick r:id="rId5"/>
          </p:cNvPr>
          <p:cNvPicPr preferRelativeResize="0"/>
          <p:nvPr/>
        </p:nvPicPr>
        <p:blipFill>
          <a:blip r:embed="rId6">
            <a:alphaModFix/>
          </a:blip>
          <a:stretch>
            <a:fillRect/>
          </a:stretch>
        </p:blipFill>
        <p:spPr>
          <a:xfrm>
            <a:off x="486950" y="2133750"/>
            <a:ext cx="3610225" cy="270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1"/>
          <p:cNvSpPr txBox="1"/>
          <p:nvPr>
            <p:ph type="title"/>
          </p:nvPr>
        </p:nvSpPr>
        <p:spPr>
          <a:xfrm>
            <a:off x="311700" y="445025"/>
            <a:ext cx="8520600" cy="125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20th Century </a:t>
            </a:r>
            <a:r>
              <a:rPr b="1" lang="en"/>
              <a:t>Period</a:t>
            </a:r>
            <a:r>
              <a:rPr b="1" lang="en" sz="4000"/>
              <a:t> </a:t>
            </a:r>
            <a:r>
              <a:rPr b="1" lang="en"/>
              <a:t>(1880 - Present)</a:t>
            </a:r>
            <a:endParaRPr b="1"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73" name="Google Shape;573;p81"/>
          <p:cNvSpPr txBox="1"/>
          <p:nvPr>
            <p:ph idx="1" type="body"/>
          </p:nvPr>
        </p:nvSpPr>
        <p:spPr>
          <a:xfrm>
            <a:off x="311700" y="2169900"/>
            <a:ext cx="8520600" cy="2358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Clr>
                <a:schemeClr val="dk1"/>
              </a:buClr>
              <a:buSzPts val="1100"/>
              <a:buFont typeface="Arial"/>
              <a:buNone/>
            </a:pPr>
            <a:r>
              <a:t/>
            </a:r>
            <a:endParaRPr sz="3000"/>
          </a:p>
        </p:txBody>
      </p:sp>
      <p:pic>
        <p:nvPicPr>
          <p:cNvPr id="574" name="Google Shape;574;p81"/>
          <p:cNvPicPr preferRelativeResize="0"/>
          <p:nvPr/>
        </p:nvPicPr>
        <p:blipFill>
          <a:blip r:embed="rId3">
            <a:alphaModFix/>
          </a:blip>
          <a:stretch>
            <a:fillRect/>
          </a:stretch>
        </p:blipFill>
        <p:spPr>
          <a:xfrm>
            <a:off x="2140375" y="1637475"/>
            <a:ext cx="4944226" cy="3178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Major Music Events</a:t>
            </a:r>
            <a:endParaRPr/>
          </a:p>
        </p:txBody>
      </p:sp>
      <p:sp>
        <p:nvSpPr>
          <p:cNvPr id="106" name="Google Shape;106;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1300-1400: </a:t>
            </a:r>
            <a:r>
              <a:rPr b="1" lang="en"/>
              <a:t>Mensural Notation</a:t>
            </a:r>
            <a:r>
              <a:rPr lang="en"/>
              <a:t> was created by musicians who wanted specify precisely musical rhythm as well as pitches (Wright). </a:t>
            </a:r>
            <a:endParaRPr/>
          </a:p>
        </p:txBody>
      </p:sp>
      <p:pic>
        <p:nvPicPr>
          <p:cNvPr id="107" name="Google Shape;107;p19"/>
          <p:cNvPicPr preferRelativeResize="0"/>
          <p:nvPr/>
        </p:nvPicPr>
        <p:blipFill>
          <a:blip r:embed="rId3">
            <a:alphaModFix/>
          </a:blip>
          <a:stretch>
            <a:fillRect/>
          </a:stretch>
        </p:blipFill>
        <p:spPr>
          <a:xfrm>
            <a:off x="1657575" y="2319299"/>
            <a:ext cx="6632525" cy="1912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20th Century Period</a:t>
            </a:r>
            <a:endParaRPr/>
          </a:p>
        </p:txBody>
      </p:sp>
      <p:sp>
        <p:nvSpPr>
          <p:cNvPr id="580" name="Google Shape;580;p8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3986"/>
              <a:t>This was an era where composers used a varieties of musical styles such as electronic music, chance music, and Minimalism. Any one person could created and applied whatever </a:t>
            </a:r>
            <a:r>
              <a:rPr lang="en" sz="3986"/>
              <a:t>artistic</a:t>
            </a:r>
            <a:r>
              <a:rPr lang="en" sz="3986"/>
              <a:t> methods and values he or she liked. Musical Impressionism was created by the French during this period. This was middle ground between the sounds of Romanticism and Modernism. Sound produced in modern and postmodern period had the </a:t>
            </a:r>
            <a:r>
              <a:rPr lang="en" sz="3986"/>
              <a:t>capacity</a:t>
            </a:r>
            <a:r>
              <a:rPr lang="en" sz="3986"/>
              <a:t> to </a:t>
            </a:r>
            <a:r>
              <a:rPr lang="en" sz="3986"/>
              <a:t>transported one’s mind into a distant land to experience striking and unusually feelings. </a:t>
            </a:r>
            <a:endParaRPr sz="3986"/>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586" name="Google Shape;586;p8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1908: Creation of atonal music by Arnold Schoenberg.</a:t>
            </a:r>
            <a:endParaRPr/>
          </a:p>
        </p:txBody>
      </p:sp>
      <p:pic>
        <p:nvPicPr>
          <p:cNvPr descr="0:07 I. Leicht&#10;1:17 II. Langsam&#10;2:20 III. Sehr langsam&#10;3:39 IV. Rasch, aber leicht&#10;4:13 V. Etwas rasch&#10;4:42 VI. Sehr langsam&#10;&#10;For an appreciative analysis of No.1, check  https://www.youtube.com/watch?v=QD5OKxO1Wbk&#10;Shapes, gestures and colours, like an abstract painting in motion, the more one pays attention to it, the more one grows into it by making sense and appreciating its form, seemingly chaotic, but all very highly organised. These 6 short piano pieces were composed by Arnold Schoenberg in 1911. Unique in its time, these pieces are the first of its kind to use a new system called Atonal (Pantonal). And also unique in the compactness of the form.&#10;&#10;Arnold Schoenberg's new approach to making music revolutionised our perception and understanding of music. He felt his approach was a natural outcome of the evolution of late 19th Century Western Art Music. By going to the essentials of sounds and form, one is brought into the atmosphere of a piece of music in a very short span of time, similar to a Japanese Haiku. But it is also a music that seems to follow something that floats, that moves freely through space, maybe reminiscent of sub-atomic particles, or waves and energy. &#10;&#10;Often just a single combination of notes played simultaneously is enough to create an atmosphere, as in the 6th piece in this series. Are those bells? Maybe the light through the clouds? Or just the silent tear formed in ones heart for the loss of a dear one? It seems this was Mahler's funeral.&#10;At other times, there are fleeting melodies, one can hardly grasp them, maybe just a brush-stroke of light that disappears into thin air. At other times a melody seems to take courage at presenting itself, strong, persistent, even emphatically. Then, at times it is just a repetitive rhythm, shy, making its advance through time, hesitant, lost in the infinite silence of space.&#10;&#10;Even though this is the beginning of the Expressionist period (a style highly subjective, personal and of spontaneous self-expression), it is still a music that has warmth, emotion and sensitivity, as my teacher (Richard Hoffman, his amanuensis secretary) would say to us, it must be played with this in mind. Too often Schoenberg was upset at how harsh people would play his music. &#10;&#10;If one listens carefully, one hears melodies as well as harmonies, all is there in its essence waiting for the listener to discover them. Arnold Schoenberg was relying on listeners giving his pieces many hearings, as at that time the recoding industry had just started, and would give the listener the opportunity to listen as many times to a piece a they wished it.  &#10;&#10;This is my interpretation of these pieces.&#10;I do hope you enjoy them!&#10;&#10;This is an educational video, any copyright infringement is not intentional.&#10; ______________________________________________________&#10;&#10;Thank you for visiting my channel. &#10;I am a musician, teacher, pianist performer, and symphonic/orchestral composer, presently living in India, sharing with you my love for music and through it make connections with others. &#10;&#10;Please share and like. &#10;&#10;Subscribe, if you want to get notified when there is a new upload. By doing so you are also going to support my Channel and help it to grow.&#10;Thank you!&#10; &#10;If you would like to know more please visit: http://www.pushkarcarlotto.com" id="587" name="Google Shape;587;p83" title="The BEAUTY of ATONAL MUSIC (performance) Schoenberg, 6 PIANO Pieces Op.19 [ABSTRACT/DISTILLED MUSIC]">
            <a:hlinkClick r:id="rId3"/>
          </p:cNvPr>
          <p:cNvPicPr preferRelativeResize="0"/>
          <p:nvPr/>
        </p:nvPicPr>
        <p:blipFill>
          <a:blip r:embed="rId4">
            <a:alphaModFix/>
          </a:blip>
          <a:stretch>
            <a:fillRect/>
          </a:stretch>
        </p:blipFill>
        <p:spPr>
          <a:xfrm>
            <a:off x="2639425" y="1824475"/>
            <a:ext cx="3598200" cy="269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593" name="Google Shape;593;p8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1920 until 1951: Development of Neo-classicism by Igor Stravinsky. </a:t>
            </a:r>
            <a:endParaRPr/>
          </a:p>
        </p:txBody>
      </p:sp>
      <p:pic>
        <p:nvPicPr>
          <p:cNvPr id="594" name="Google Shape;594;p84"/>
          <p:cNvPicPr preferRelativeResize="0"/>
          <p:nvPr/>
        </p:nvPicPr>
        <p:blipFill>
          <a:blip r:embed="rId3">
            <a:alphaModFix/>
          </a:blip>
          <a:stretch>
            <a:fillRect/>
          </a:stretch>
        </p:blipFill>
        <p:spPr>
          <a:xfrm>
            <a:off x="180450" y="1962750"/>
            <a:ext cx="8256700" cy="260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600" name="Google Shape;600;p8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1958: Synthesizer produced electronic music. </a:t>
            </a:r>
            <a:endParaRPr/>
          </a:p>
        </p:txBody>
      </p:sp>
      <p:pic>
        <p:nvPicPr>
          <p:cNvPr id="601" name="Google Shape;601;p85"/>
          <p:cNvPicPr preferRelativeResize="0"/>
          <p:nvPr/>
        </p:nvPicPr>
        <p:blipFill>
          <a:blip r:embed="rId3">
            <a:alphaModFix/>
          </a:blip>
          <a:stretch>
            <a:fillRect/>
          </a:stretch>
        </p:blipFill>
        <p:spPr>
          <a:xfrm>
            <a:off x="2372474" y="1629925"/>
            <a:ext cx="4399048" cy="3299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Major Music Events</a:t>
            </a:r>
            <a:endParaRPr/>
          </a:p>
        </p:txBody>
      </p:sp>
      <p:sp>
        <p:nvSpPr>
          <p:cNvPr id="607" name="Google Shape;607;p8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1980: Creation of computer music. </a:t>
            </a:r>
            <a:endParaRPr/>
          </a:p>
        </p:txBody>
      </p:sp>
      <p:pic>
        <p:nvPicPr>
          <p:cNvPr id="608" name="Google Shape;608;p86"/>
          <p:cNvPicPr preferRelativeResize="0"/>
          <p:nvPr/>
        </p:nvPicPr>
        <p:blipFill>
          <a:blip r:embed="rId3">
            <a:alphaModFix/>
          </a:blip>
          <a:stretch>
            <a:fillRect/>
          </a:stretch>
        </p:blipFill>
        <p:spPr>
          <a:xfrm>
            <a:off x="2695800" y="1845250"/>
            <a:ext cx="2808649" cy="2633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20th Century Period</a:t>
            </a:r>
            <a:endParaRPr b="1"/>
          </a:p>
        </p:txBody>
      </p:sp>
      <p:sp>
        <p:nvSpPr>
          <p:cNvPr id="614" name="Google Shape;614;p87"/>
          <p:cNvSpPr txBox="1"/>
          <p:nvPr>
            <p:ph idx="1" type="body"/>
          </p:nvPr>
        </p:nvSpPr>
        <p:spPr>
          <a:xfrm>
            <a:off x="311700" y="1139250"/>
            <a:ext cx="8520600" cy="3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F3F3F"/>
                </a:solidFill>
                <a:latin typeface="Arial"/>
                <a:ea typeface="Arial"/>
                <a:cs typeface="Arial"/>
                <a:sym typeface="Arial"/>
              </a:rPr>
              <a:t>Impressionism</a:t>
            </a:r>
            <a:r>
              <a:rPr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a late-nineteenth-century movement that arose in France; the Impressionists were the first to reject photographic realism in painting, instead trying to re-create the impression that an object produces upon the senses in a single, fleeting moment</a:t>
            </a:r>
            <a:endParaRPr sz="1650">
              <a:solidFill>
                <a:srgbClr val="575757"/>
              </a:solidFill>
              <a:latin typeface="Arial"/>
              <a:ea typeface="Arial"/>
              <a:cs typeface="Arial"/>
              <a:sym typeface="Arial"/>
            </a:endParaRPr>
          </a:p>
          <a:p>
            <a:pPr indent="0" lvl="0" marL="0" rtl="0" algn="l">
              <a:spcBef>
                <a:spcPts val="1200"/>
              </a:spcBef>
              <a:spcAft>
                <a:spcPts val="0"/>
              </a:spcAft>
              <a:buNone/>
            </a:pPr>
            <a:r>
              <a:rPr b="1" lang="en">
                <a:solidFill>
                  <a:srgbClr val="3F3F3F"/>
                </a:solidFill>
                <a:latin typeface="Arial"/>
                <a:ea typeface="Arial"/>
                <a:cs typeface="Arial"/>
                <a:sym typeface="Arial"/>
              </a:rPr>
              <a:t>Exoticism</a:t>
            </a:r>
            <a:r>
              <a:rPr lang="en">
                <a:solidFill>
                  <a:srgbClr val="3F3F3F"/>
                </a:solidFill>
                <a:latin typeface="Arial"/>
                <a:ea typeface="Arial"/>
                <a:cs typeface="Arial"/>
                <a:sym typeface="Arial"/>
              </a:rPr>
              <a:t>: t</a:t>
            </a:r>
            <a:r>
              <a:rPr lang="en" sz="1650">
                <a:solidFill>
                  <a:srgbClr val="575757"/>
                </a:solidFill>
                <a:latin typeface="Arial"/>
                <a:ea typeface="Arial"/>
                <a:cs typeface="Arial"/>
                <a:sym typeface="Arial"/>
              </a:rPr>
              <a:t>he use of sounds drawn from outside the traditional Western European musical experience, popular among composers in late-nineteenth-century Europe</a:t>
            </a:r>
            <a:endParaRPr sz="1650">
              <a:solidFill>
                <a:srgbClr val="575757"/>
              </a:solidFill>
              <a:latin typeface="Arial"/>
              <a:ea typeface="Arial"/>
              <a:cs typeface="Arial"/>
              <a:sym typeface="Arial"/>
            </a:endParaRPr>
          </a:p>
          <a:p>
            <a:pPr indent="0" lvl="0" marL="0" rtl="0" algn="l">
              <a:spcBef>
                <a:spcPts val="1200"/>
              </a:spcBef>
              <a:spcAft>
                <a:spcPts val="0"/>
              </a:spcAft>
              <a:buNone/>
            </a:pPr>
            <a:r>
              <a:rPr b="1" lang="en">
                <a:solidFill>
                  <a:srgbClr val="3F3F3F"/>
                </a:solidFill>
                <a:latin typeface="Arial"/>
                <a:ea typeface="Arial"/>
                <a:cs typeface="Arial"/>
                <a:sym typeface="Arial"/>
              </a:rPr>
              <a:t>Neo-classicism</a:t>
            </a:r>
            <a:r>
              <a:rPr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a movement in twentieth-century music that sought to return to the musical forms and aesthetics of the Baroque and Classical periods</a:t>
            </a:r>
            <a:endParaRPr sz="1650">
              <a:solidFill>
                <a:srgbClr val="575757"/>
              </a:solidFill>
              <a:latin typeface="Arial"/>
              <a:ea typeface="Arial"/>
              <a:cs typeface="Arial"/>
              <a:sym typeface="Arial"/>
            </a:endParaRPr>
          </a:p>
          <a:p>
            <a:pPr indent="0" lvl="0" marL="0" rtl="0" algn="l">
              <a:spcBef>
                <a:spcPts val="1200"/>
              </a:spcBef>
              <a:spcAft>
                <a:spcPts val="0"/>
              </a:spcAft>
              <a:buNone/>
            </a:pPr>
            <a:r>
              <a:rPr b="1" i="1" lang="en">
                <a:solidFill>
                  <a:srgbClr val="3F3F3F"/>
                </a:solidFill>
                <a:latin typeface="Arial"/>
                <a:ea typeface="Arial"/>
                <a:cs typeface="Arial"/>
                <a:sym typeface="Arial"/>
              </a:rPr>
              <a:t>Ballets Russes</a:t>
            </a:r>
            <a:r>
              <a:rPr i="1" lang="en">
                <a:solidFill>
                  <a:srgbClr val="3F3F3F"/>
                </a:solidFill>
                <a:latin typeface="Arial"/>
                <a:ea typeface="Arial"/>
                <a:cs typeface="Arial"/>
                <a:sym typeface="Arial"/>
              </a:rPr>
              <a:t>: </a:t>
            </a:r>
            <a:r>
              <a:rPr lang="en" sz="1650">
                <a:solidFill>
                  <a:srgbClr val="575757"/>
                </a:solidFill>
                <a:latin typeface="Arial"/>
                <a:ea typeface="Arial"/>
                <a:cs typeface="Arial"/>
                <a:sym typeface="Arial"/>
              </a:rPr>
              <a:t>a Russian ballet company of the early twentieth century, led by Sergei Diaghilev</a:t>
            </a:r>
            <a:endParaRPr sz="1650">
              <a:solidFill>
                <a:srgbClr val="575757"/>
              </a:solidFill>
              <a:latin typeface="Arial"/>
              <a:ea typeface="Arial"/>
              <a:cs typeface="Arial"/>
              <a:sym typeface="Arial"/>
            </a:endParaRPr>
          </a:p>
          <a:p>
            <a:pPr indent="0" lvl="0" marL="0" rtl="0" algn="l">
              <a:spcBef>
                <a:spcPts val="1200"/>
              </a:spcBef>
              <a:spcAft>
                <a:spcPts val="0"/>
              </a:spcAft>
              <a:buNone/>
            </a:pPr>
            <a:r>
              <a:t/>
            </a:r>
            <a:endParaRPr sz="1550">
              <a:solidFill>
                <a:srgbClr val="575757"/>
              </a:solidFill>
              <a:latin typeface="Arial"/>
              <a:ea typeface="Arial"/>
              <a:cs typeface="Arial"/>
              <a:sym typeface="Arial"/>
            </a:endParaRPr>
          </a:p>
          <a:p>
            <a:pPr indent="0" lvl="0" marL="0" rtl="0" algn="l">
              <a:spcBef>
                <a:spcPts val="1200"/>
              </a:spcBef>
              <a:spcAft>
                <a:spcPts val="0"/>
              </a:spcAft>
              <a:buNone/>
            </a:pPr>
            <a:r>
              <a:t/>
            </a:r>
            <a:endParaRPr b="1" i="1" sz="1850">
              <a:solidFill>
                <a:srgbClr val="3F3F3F"/>
              </a:solidFill>
              <a:latin typeface="Arial"/>
              <a:ea typeface="Arial"/>
              <a:cs typeface="Arial"/>
              <a:sym typeface="Arial"/>
            </a:endParaRPr>
          </a:p>
          <a:p>
            <a:pPr indent="0" lvl="0" marL="0" rtl="0" algn="l">
              <a:spcBef>
                <a:spcPts val="1200"/>
              </a:spcBef>
              <a:spcAft>
                <a:spcPts val="1200"/>
              </a:spcAft>
              <a:buNone/>
            </a:pPr>
            <a:r>
              <a:t/>
            </a:r>
            <a:endParaRPr sz="1850">
              <a:solidFill>
                <a:srgbClr val="57575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8"/>
          <p:cNvSpPr txBox="1"/>
          <p:nvPr>
            <p:ph type="title"/>
          </p:nvPr>
        </p:nvSpPr>
        <p:spPr>
          <a:xfrm>
            <a:off x="311700" y="27425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a:t>
            </a:r>
            <a:r>
              <a:rPr b="1" lang="en"/>
              <a:t>20th Century Period</a:t>
            </a:r>
            <a:endParaRPr b="1"/>
          </a:p>
        </p:txBody>
      </p:sp>
      <p:sp>
        <p:nvSpPr>
          <p:cNvPr id="620" name="Google Shape;620;p88"/>
          <p:cNvSpPr txBox="1"/>
          <p:nvPr>
            <p:ph idx="1" type="body"/>
          </p:nvPr>
        </p:nvSpPr>
        <p:spPr>
          <a:xfrm>
            <a:off x="311700" y="1263325"/>
            <a:ext cx="8520600" cy="3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3F3F3F"/>
                </a:solidFill>
                <a:latin typeface="Arial"/>
                <a:ea typeface="Arial"/>
                <a:cs typeface="Arial"/>
                <a:sym typeface="Arial"/>
              </a:rPr>
              <a:t>Polychord</a:t>
            </a:r>
            <a:r>
              <a:rPr lang="en" sz="1900">
                <a:solidFill>
                  <a:srgbClr val="3F3F3F"/>
                </a:solidFill>
                <a:latin typeface="Arial"/>
                <a:ea typeface="Arial"/>
                <a:cs typeface="Arial"/>
                <a:sym typeface="Arial"/>
              </a:rPr>
              <a:t>: </a:t>
            </a:r>
            <a:r>
              <a:rPr lang="en" sz="1750">
                <a:solidFill>
                  <a:srgbClr val="575757"/>
                </a:solidFill>
                <a:latin typeface="Arial"/>
                <a:ea typeface="Arial"/>
                <a:cs typeface="Arial"/>
                <a:sym typeface="Arial"/>
              </a:rPr>
              <a:t>the stacking of one triad or seventh chord on another so they sound simultaneously</a:t>
            </a:r>
            <a:endParaRPr sz="1750">
              <a:solidFill>
                <a:srgbClr val="575757"/>
              </a:solidFill>
              <a:latin typeface="Arial"/>
              <a:ea typeface="Arial"/>
              <a:cs typeface="Arial"/>
              <a:sym typeface="Arial"/>
            </a:endParaRPr>
          </a:p>
          <a:p>
            <a:pPr indent="0" lvl="0" marL="0" rtl="0" algn="l">
              <a:spcBef>
                <a:spcPts val="1200"/>
              </a:spcBef>
              <a:spcAft>
                <a:spcPts val="0"/>
              </a:spcAft>
              <a:buNone/>
            </a:pPr>
            <a:r>
              <a:rPr b="1" lang="en" sz="1900">
                <a:solidFill>
                  <a:srgbClr val="3F3F3F"/>
                </a:solidFill>
                <a:latin typeface="Arial"/>
                <a:ea typeface="Arial"/>
                <a:cs typeface="Arial"/>
                <a:sym typeface="Arial"/>
              </a:rPr>
              <a:t>Twelve-tone Composition</a:t>
            </a:r>
            <a:r>
              <a:rPr lang="en" sz="1900">
                <a:solidFill>
                  <a:srgbClr val="3F3F3F"/>
                </a:solidFill>
                <a:latin typeface="Arial"/>
                <a:ea typeface="Arial"/>
                <a:cs typeface="Arial"/>
                <a:sym typeface="Arial"/>
              </a:rPr>
              <a:t>: </a:t>
            </a:r>
            <a:r>
              <a:rPr lang="en" sz="1750">
                <a:solidFill>
                  <a:srgbClr val="575757"/>
                </a:solidFill>
                <a:latin typeface="Arial"/>
                <a:ea typeface="Arial"/>
                <a:cs typeface="Arial"/>
                <a:sym typeface="Arial"/>
              </a:rPr>
              <a:t>a method of composing music, devised by Arnold Schoenberg, that has each of the twelve notes of the chromatic scale sound in a fixed, regularly recurring order</a:t>
            </a:r>
            <a:endParaRPr sz="1750">
              <a:solidFill>
                <a:srgbClr val="575757"/>
              </a:solidFill>
              <a:latin typeface="Arial"/>
              <a:ea typeface="Arial"/>
              <a:cs typeface="Arial"/>
              <a:sym typeface="Arial"/>
            </a:endParaRPr>
          </a:p>
          <a:p>
            <a:pPr indent="0" lvl="0" marL="0" rtl="0" algn="l">
              <a:spcBef>
                <a:spcPts val="1200"/>
              </a:spcBef>
              <a:spcAft>
                <a:spcPts val="0"/>
              </a:spcAft>
              <a:buNone/>
            </a:pPr>
            <a:r>
              <a:rPr b="1" lang="en" sz="1900">
                <a:solidFill>
                  <a:srgbClr val="3F3F3F"/>
                </a:solidFill>
                <a:latin typeface="Arial"/>
                <a:ea typeface="Arial"/>
                <a:cs typeface="Arial"/>
                <a:sym typeface="Arial"/>
              </a:rPr>
              <a:t>Electronic Music</a:t>
            </a:r>
            <a:r>
              <a:rPr lang="en" sz="1900">
                <a:solidFill>
                  <a:srgbClr val="3F3F3F"/>
                </a:solidFill>
                <a:latin typeface="Arial"/>
                <a:ea typeface="Arial"/>
                <a:cs typeface="Arial"/>
                <a:sym typeface="Arial"/>
              </a:rPr>
              <a:t>: </a:t>
            </a:r>
            <a:r>
              <a:rPr lang="en" sz="1750">
                <a:solidFill>
                  <a:srgbClr val="575757"/>
                </a:solidFill>
                <a:latin typeface="Arial"/>
                <a:ea typeface="Arial"/>
                <a:cs typeface="Arial"/>
                <a:sym typeface="Arial"/>
              </a:rPr>
              <a:t>sounds produced and manipulated by magnetic tape machines, synthesizers, and/or computers</a:t>
            </a:r>
            <a:endParaRPr sz="1750">
              <a:solidFill>
                <a:srgbClr val="575757"/>
              </a:solidFill>
              <a:latin typeface="Arial"/>
              <a:ea typeface="Arial"/>
              <a:cs typeface="Arial"/>
              <a:sym typeface="Arial"/>
            </a:endParaRPr>
          </a:p>
          <a:p>
            <a:pPr indent="0" lvl="0" marL="0" rtl="0" algn="l">
              <a:spcBef>
                <a:spcPts val="1200"/>
              </a:spcBef>
              <a:spcAft>
                <a:spcPts val="0"/>
              </a:spcAft>
              <a:buNone/>
            </a:pPr>
            <a:r>
              <a:rPr b="1" lang="en" sz="1900">
                <a:solidFill>
                  <a:srgbClr val="3F3F3F"/>
                </a:solidFill>
                <a:latin typeface="Arial"/>
                <a:ea typeface="Arial"/>
                <a:cs typeface="Arial"/>
                <a:sym typeface="Arial"/>
              </a:rPr>
              <a:t>Synthesizer</a:t>
            </a:r>
            <a:r>
              <a:rPr lang="en" sz="1900">
                <a:solidFill>
                  <a:srgbClr val="3F3F3F"/>
                </a:solidFill>
                <a:latin typeface="Arial"/>
                <a:ea typeface="Arial"/>
                <a:cs typeface="Arial"/>
                <a:sym typeface="Arial"/>
              </a:rPr>
              <a:t>: </a:t>
            </a:r>
            <a:r>
              <a:rPr lang="en" sz="1750">
                <a:solidFill>
                  <a:srgbClr val="575757"/>
                </a:solidFill>
                <a:latin typeface="Arial"/>
                <a:ea typeface="Arial"/>
                <a:cs typeface="Arial"/>
                <a:sym typeface="Arial"/>
              </a:rPr>
              <a:t>a machine that has the capacity to produce, transform, and combine (or synthesize) electronic sounds</a:t>
            </a:r>
            <a:endParaRPr sz="1750">
              <a:solidFill>
                <a:srgbClr val="575757"/>
              </a:solidFill>
              <a:latin typeface="Arial"/>
              <a:ea typeface="Arial"/>
              <a:cs typeface="Arial"/>
              <a:sym typeface="Arial"/>
            </a:endParaRPr>
          </a:p>
          <a:p>
            <a:pPr indent="0" lvl="0" marL="0" rtl="0" algn="l">
              <a:spcBef>
                <a:spcPts val="1200"/>
              </a:spcBef>
              <a:spcAft>
                <a:spcPts val="0"/>
              </a:spcAft>
              <a:buNone/>
            </a:pPr>
            <a:r>
              <a:t/>
            </a:r>
            <a:endParaRPr sz="1650">
              <a:solidFill>
                <a:srgbClr val="575757"/>
              </a:solidFill>
              <a:latin typeface="Arial"/>
              <a:ea typeface="Arial"/>
              <a:cs typeface="Arial"/>
              <a:sym typeface="Arial"/>
            </a:endParaRPr>
          </a:p>
          <a:p>
            <a:pPr indent="0" lvl="0" marL="0" rtl="0" algn="l">
              <a:spcBef>
                <a:spcPts val="1200"/>
              </a:spcBef>
              <a:spcAft>
                <a:spcPts val="0"/>
              </a:spcAft>
              <a:buNone/>
            </a:pPr>
            <a:r>
              <a:t/>
            </a:r>
            <a:endParaRPr b="1" sz="1850">
              <a:solidFill>
                <a:srgbClr val="3F3F3F"/>
              </a:solidFill>
              <a:latin typeface="Arial"/>
              <a:ea typeface="Arial"/>
              <a:cs typeface="Arial"/>
              <a:sym typeface="Arial"/>
            </a:endParaRPr>
          </a:p>
          <a:p>
            <a:pPr indent="0" lvl="0" marL="0" rtl="0" algn="l">
              <a:spcBef>
                <a:spcPts val="1200"/>
              </a:spcBef>
              <a:spcAft>
                <a:spcPts val="0"/>
              </a:spcAft>
              <a:buNone/>
            </a:pPr>
            <a:r>
              <a:t/>
            </a:r>
            <a:endParaRPr b="1" sz="1850">
              <a:solidFill>
                <a:srgbClr val="3F3F3F"/>
              </a:solidFill>
              <a:latin typeface="Arial"/>
              <a:ea typeface="Arial"/>
              <a:cs typeface="Arial"/>
              <a:sym typeface="Arial"/>
            </a:endParaRPr>
          </a:p>
          <a:p>
            <a:pPr indent="0" lvl="0" marL="0" rtl="0" algn="l">
              <a:spcBef>
                <a:spcPts val="1200"/>
              </a:spcBef>
              <a:spcAft>
                <a:spcPts val="0"/>
              </a:spcAft>
              <a:buNone/>
            </a:pPr>
            <a:r>
              <a:t/>
            </a:r>
            <a:endParaRPr b="1" sz="115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0"/>
              </a:spcAft>
              <a:buNone/>
            </a:pPr>
            <a:r>
              <a:t/>
            </a:r>
            <a:endParaRPr sz="2000">
              <a:solidFill>
                <a:srgbClr val="575757"/>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Impressionism</a:t>
            </a:r>
            <a:endParaRPr/>
          </a:p>
        </p:txBody>
      </p:sp>
      <p:sp>
        <p:nvSpPr>
          <p:cNvPr id="626" name="Google Shape;626;p8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850"/>
              <a:t>Impressionism was an artistic </a:t>
            </a:r>
            <a:r>
              <a:rPr lang="en" sz="2850"/>
              <a:t>movement</a:t>
            </a:r>
            <a:r>
              <a:rPr lang="en" sz="2850"/>
              <a:t> that came from France in opposition to German Romantic music. Impressionists’ art quality was crude and imprecise. They covered their canvases with small brushstrokes, which </a:t>
            </a:r>
            <a:r>
              <a:rPr lang="en" sz="2850"/>
              <a:t>allows</a:t>
            </a:r>
            <a:r>
              <a:rPr lang="en" sz="2850"/>
              <a:t> light to break threw into spots of color, creating a sense of movement and fluidity.  </a:t>
            </a:r>
            <a:r>
              <a:rPr lang="en" sz="2850"/>
              <a:t>Claude Debussy whose composition was closely associated with the Impressionist style was honored to be grouped with the Impressionist painters. </a:t>
            </a:r>
            <a:endParaRPr sz="285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b="1" lang="en"/>
              <a:t>Impressionism Music</a:t>
            </a:r>
            <a:endParaRPr/>
          </a:p>
        </p:txBody>
      </p:sp>
      <p:sp>
        <p:nvSpPr>
          <p:cNvPr id="632" name="Google Shape;632;p90"/>
          <p:cNvSpPr txBox="1"/>
          <p:nvPr>
            <p:ph idx="1" type="body"/>
          </p:nvPr>
        </p:nvSpPr>
        <p:spPr>
          <a:xfrm>
            <a:off x="311700" y="1171600"/>
            <a:ext cx="8520600" cy="14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33" name="Google Shape;633;p90"/>
          <p:cNvSpPr txBox="1"/>
          <p:nvPr/>
        </p:nvSpPr>
        <p:spPr>
          <a:xfrm>
            <a:off x="4965450" y="1311400"/>
            <a:ext cx="3311700" cy="11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500">
                <a:solidFill>
                  <a:schemeClr val="dk1"/>
                </a:solidFill>
                <a:latin typeface="Old Standard TT"/>
                <a:ea typeface="Old Standard TT"/>
                <a:cs typeface="Old Standard TT"/>
                <a:sym typeface="Old Standard TT"/>
              </a:rPr>
              <a:t>Claude Debussy, Prelude to The Afternoon of a Faun (1894)</a:t>
            </a:r>
            <a:endParaRPr sz="15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sz="1500">
              <a:latin typeface="Old Standard TT"/>
              <a:ea typeface="Old Standard TT"/>
              <a:cs typeface="Old Standard TT"/>
              <a:sym typeface="Old Standard TT"/>
            </a:endParaRPr>
          </a:p>
        </p:txBody>
      </p:sp>
      <p:pic>
        <p:nvPicPr>
          <p:cNvPr id="634" name="Google Shape;634;p90"/>
          <p:cNvPicPr preferRelativeResize="0"/>
          <p:nvPr/>
        </p:nvPicPr>
        <p:blipFill>
          <a:blip r:embed="rId3">
            <a:alphaModFix/>
          </a:blip>
          <a:stretch>
            <a:fillRect/>
          </a:stretch>
        </p:blipFill>
        <p:spPr>
          <a:xfrm>
            <a:off x="1299225" y="1717850"/>
            <a:ext cx="2243675" cy="3025200"/>
          </a:xfrm>
          <a:prstGeom prst="rect">
            <a:avLst/>
          </a:prstGeom>
          <a:noFill/>
          <a:ln>
            <a:noFill/>
          </a:ln>
        </p:spPr>
      </p:pic>
      <p:sp>
        <p:nvSpPr>
          <p:cNvPr id="635" name="Google Shape;635;p90"/>
          <p:cNvSpPr txBox="1"/>
          <p:nvPr/>
        </p:nvSpPr>
        <p:spPr>
          <a:xfrm>
            <a:off x="1085013" y="1311400"/>
            <a:ext cx="26721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en" sz="1500">
                <a:solidFill>
                  <a:schemeClr val="dk1"/>
                </a:solidFill>
                <a:latin typeface="Old Standard TT"/>
                <a:ea typeface="Old Standard TT"/>
                <a:cs typeface="Old Standard TT"/>
                <a:sym typeface="Old Standard TT"/>
              </a:rPr>
              <a:t>Claude Debussy</a:t>
            </a:r>
            <a:endParaRPr>
              <a:latin typeface="Old Standard TT"/>
              <a:ea typeface="Old Standard TT"/>
              <a:cs typeface="Old Standard TT"/>
              <a:sym typeface="Old Standard TT"/>
            </a:endParaRPr>
          </a:p>
        </p:txBody>
      </p:sp>
      <p:pic>
        <p:nvPicPr>
          <p:cNvPr descr="Claude Debussy&#10;&#10;Prélude à l'après midi d'un faune (1894)&#10;&#10;Orchestre symphonique de Montréal conducted by Charles Dutoit&#10;&#10;The composition was inspired by the poem L'après-midi d'un faune by Stéphane Mallarmé. Debussy's work later provided the basis for the ballet Afternoon of a Faun, choreographed by Vaslav Nijinsky. It is one of Debussy's most famous works and is considered a turning point in the history of music; Pierre Boulez has said he considers the score to be the beginning of modern music, observing that &quot;the flute of the faun brought new breath to the art of music.&quot; It is a work that barely grasps onto tonality and harmonic function.&#10;&#10;About his composition Debussy wrote:&#10;&#10;“ The music of this prelude is a very free illustration of Mallarmé's beautiful poem. By no means does it claim to be a synthesis of it. Rather there is a succession of scenes through which pass the desires and dreams of the faun in the heat of the afternoon. Then, tired of pursuing the timorous flight of nymphs and naiads, he succumbs to intoxicating sleep, in which he can finally realize his dreams of possession in universal Nature. ”&#10;&#10;Paul Valéry reported that Mallarmé himself was unhappy with his poem being used as the basis for music: &quot;He believed that his own music was sufficient, and that even with the best intentions in the world, it was a veritable crime as far as poetry was concerned to juxtapose poetry and music, even if it were the finest music there is.&quot;&#10;&#10;However, Maurice Dumesnil states in his biography of Debussy that Mallarmé was enchanted by Debussy's composition, citing a short letter from Mallarmé to Debussy that read: &quot;I have just come out of the concert, deeply moved. The marvel! Your illustration of the Afternoon of a Faun, which presents a dissonance with my text only by going much further, really, into nostalgia and into light, with finesse, with sensuality, with richness. I press your hand admiringly, Debussy. Yours, Mallarmé.&quot;&#10;&#10;The opening flute solo is one of the most famous passages in the orchestral repertoire,[citation needed] consisting of a chromatic descent to a tritone below the original pitch, and the subsequent ascent." id="636" name="Google Shape;636;p90" title="Claude Debussy - Prélude à l'après midi d'un faune (1894)">
            <a:hlinkClick r:id="rId4"/>
          </p:cNvPr>
          <p:cNvPicPr preferRelativeResize="0"/>
          <p:nvPr/>
        </p:nvPicPr>
        <p:blipFill>
          <a:blip r:embed="rId5">
            <a:alphaModFix/>
          </a:blip>
          <a:stretch>
            <a:fillRect/>
          </a:stretch>
        </p:blipFill>
        <p:spPr>
          <a:xfrm>
            <a:off x="4986100" y="2290250"/>
            <a:ext cx="3270400" cy="245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b="1" lang="en"/>
              <a:t>Primitivism</a:t>
            </a:r>
            <a:endParaRPr/>
          </a:p>
        </p:txBody>
      </p:sp>
      <p:sp>
        <p:nvSpPr>
          <p:cNvPr id="642" name="Google Shape;642;p9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2850"/>
              <a:t>Primitivism was a style in which the </a:t>
            </a:r>
            <a:r>
              <a:rPr lang="en" sz="2850"/>
              <a:t>composer</a:t>
            </a:r>
            <a:r>
              <a:rPr lang="en" sz="2850"/>
              <a:t> tired to </a:t>
            </a:r>
            <a:r>
              <a:rPr lang="en" sz="2850"/>
              <a:t>capture</a:t>
            </a:r>
            <a:r>
              <a:rPr lang="en" sz="2850"/>
              <a:t> the unadorned lines, raw energy, and elemental truth of non-Western art and </a:t>
            </a:r>
            <a:r>
              <a:rPr lang="en" sz="2850"/>
              <a:t>applied</a:t>
            </a:r>
            <a:r>
              <a:rPr lang="en" sz="2850"/>
              <a:t> it in a Modernist context. Igor Stravinsky attempted this in this </a:t>
            </a:r>
            <a:r>
              <a:rPr lang="en" sz="2850"/>
              <a:t>composition</a:t>
            </a:r>
            <a:r>
              <a:rPr lang="en" sz="2850"/>
              <a:t> of “The Rite of Spring”. In this </a:t>
            </a:r>
            <a:r>
              <a:rPr lang="en" sz="2850"/>
              <a:t>piece, dancers did not soared in tutus. Instead, they stomped in primitive attires. </a:t>
            </a:r>
            <a:endParaRPr sz="285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Vocabularies for the Middle Ages</a:t>
            </a:r>
            <a:endParaRPr b="1"/>
          </a:p>
        </p:txBody>
      </p:sp>
      <p:sp>
        <p:nvSpPr>
          <p:cNvPr id="113" name="Google Shape;113;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25000" lnSpcReduction="20000"/>
          </a:bodyPr>
          <a:lstStyle/>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Mass: </a:t>
            </a:r>
            <a:r>
              <a:rPr lang="en" sz="7500">
                <a:solidFill>
                  <a:srgbClr val="575757"/>
                </a:solidFill>
                <a:latin typeface="Arial"/>
                <a:ea typeface="Arial"/>
                <a:cs typeface="Arial"/>
                <a:sym typeface="Arial"/>
              </a:rPr>
              <a:t>the central religious service of the Roman Catholic Church, one that incorporates singing for spiritual reflection or as accompaniment to sacred acts</a:t>
            </a:r>
            <a:endParaRPr sz="7500">
              <a:solidFill>
                <a:srgbClr val="575757"/>
              </a:solidFill>
              <a:latin typeface="Arial"/>
              <a:ea typeface="Arial"/>
              <a:cs typeface="Arial"/>
              <a:sym typeface="Arial"/>
            </a:endParaRPr>
          </a:p>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Gregorian chant (plainsong): </a:t>
            </a:r>
            <a:r>
              <a:rPr lang="en" sz="7500">
                <a:solidFill>
                  <a:srgbClr val="575757"/>
                </a:solidFill>
                <a:latin typeface="Arial"/>
                <a:ea typeface="Arial"/>
                <a:cs typeface="Arial"/>
                <a:sym typeface="Arial"/>
              </a:rPr>
              <a:t>a large body of unaccompanied monophonic vocal music, set to Latin texts, composed for the Western Church over the course of fifteen centuries, from the time of the earliest fathers to the Council of Trent (1545–1563)</a:t>
            </a:r>
            <a:endParaRPr sz="7500">
              <a:solidFill>
                <a:srgbClr val="575757"/>
              </a:solidFill>
              <a:latin typeface="Arial"/>
              <a:ea typeface="Arial"/>
              <a:cs typeface="Arial"/>
              <a:sym typeface="Arial"/>
            </a:endParaRPr>
          </a:p>
          <a:p>
            <a:pPr indent="-347662" lvl="0" marL="457200" rtl="0" algn="l">
              <a:spcBef>
                <a:spcPts val="0"/>
              </a:spcBef>
              <a:spcAft>
                <a:spcPts val="0"/>
              </a:spcAft>
              <a:buSzPct val="100000"/>
              <a:buFont typeface="Arial"/>
              <a:buChar char="●"/>
            </a:pPr>
            <a:r>
              <a:rPr b="1" i="1" lang="en" sz="7500">
                <a:solidFill>
                  <a:srgbClr val="3F3F3F"/>
                </a:solidFill>
                <a:latin typeface="Arial"/>
                <a:ea typeface="Arial"/>
                <a:cs typeface="Arial"/>
                <a:sym typeface="Arial"/>
              </a:rPr>
              <a:t>Dies irae: </a:t>
            </a:r>
            <a:r>
              <a:rPr lang="en" sz="7500">
                <a:solidFill>
                  <a:srgbClr val="575757"/>
                </a:solidFill>
                <a:latin typeface="Arial"/>
                <a:ea typeface="Arial"/>
                <a:cs typeface="Arial"/>
                <a:sym typeface="Arial"/>
              </a:rPr>
              <a:t>a Gregorian chant composed in the thirteenth century and used as the central portion of the Requiem Mass of the Catholic Church</a:t>
            </a:r>
            <a:endParaRPr sz="7500">
              <a:solidFill>
                <a:srgbClr val="575757"/>
              </a:solidFill>
              <a:latin typeface="Arial"/>
              <a:ea typeface="Arial"/>
              <a:cs typeface="Arial"/>
              <a:sym typeface="Arial"/>
            </a:endParaRPr>
          </a:p>
          <a:p>
            <a:pPr indent="-347662" lvl="0" marL="457200" rtl="0" algn="l">
              <a:spcBef>
                <a:spcPts val="0"/>
              </a:spcBef>
              <a:spcAft>
                <a:spcPts val="0"/>
              </a:spcAft>
              <a:buSzPct val="100000"/>
              <a:buFont typeface="Arial"/>
              <a:buChar char="●"/>
            </a:pPr>
            <a:r>
              <a:rPr b="1" lang="en" sz="7500">
                <a:solidFill>
                  <a:srgbClr val="3F3F3F"/>
                </a:solidFill>
                <a:latin typeface="Arial"/>
                <a:ea typeface="Arial"/>
                <a:cs typeface="Arial"/>
                <a:sym typeface="Arial"/>
              </a:rPr>
              <a:t>Syllabic singing: </a:t>
            </a:r>
            <a:r>
              <a:rPr lang="en" sz="7500">
                <a:solidFill>
                  <a:srgbClr val="575757"/>
                </a:solidFill>
                <a:latin typeface="Arial"/>
                <a:ea typeface="Arial"/>
                <a:cs typeface="Arial"/>
                <a:sym typeface="Arial"/>
              </a:rPr>
              <a:t>a style of singing in which each syllable of text has only one or two notes; the opposite of melismatic singing</a:t>
            </a:r>
            <a:endParaRPr sz="750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None/>
            </a:pPr>
            <a:r>
              <a:t/>
            </a:r>
            <a:endParaRPr sz="1150">
              <a:solidFill>
                <a:srgbClr val="575757"/>
              </a:solidFill>
              <a:latin typeface="Arial"/>
              <a:ea typeface="Arial"/>
              <a:cs typeface="Arial"/>
              <a:sym typeface="Arial"/>
            </a:endParaRPr>
          </a:p>
          <a:p>
            <a:pPr indent="0" lvl="0" marL="0" rtl="0" algn="l">
              <a:spcBef>
                <a:spcPts val="1200"/>
              </a:spcBef>
              <a:spcAft>
                <a:spcPts val="0"/>
              </a:spcAft>
              <a:buClr>
                <a:schemeClr val="dk1"/>
              </a:buClr>
              <a:buSzPct val="95652"/>
              <a:buFont typeface="Arial"/>
              <a:buNone/>
            </a:pPr>
            <a:r>
              <a:t/>
            </a:r>
            <a:endParaRPr sz="1150">
              <a:solidFill>
                <a:srgbClr val="575757"/>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Effect filter="fade" transition="in">
                                      <p:cBhvr>
                                        <p:cTn dur="1000"/>
                                        <p:tgtEl>
                                          <p:spTgt spid="1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animEffect filter="fade" transition="in">
                                      <p:cBhvr>
                                        <p:cTn dur="1000"/>
                                        <p:tgtEl>
                                          <p:spTgt spid="1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animEffect filter="fade" transition="in">
                                      <p:cBhvr>
                                        <p:cTn dur="1000"/>
                                        <p:tgtEl>
                                          <p:spTgt spid="1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7" st="7"/>
                                            </p:txEl>
                                          </p:spTgt>
                                        </p:tgtEl>
                                        <p:attrNameLst>
                                          <p:attrName>style.visibility</p:attrName>
                                        </p:attrNameLst>
                                      </p:cBhvr>
                                      <p:to>
                                        <p:strVal val="visible"/>
                                      </p:to>
                                    </p:set>
                                    <p:animEffect filter="fade" transition="in">
                                      <p:cBhvr>
                                        <p:cTn dur="1000"/>
                                        <p:tgtEl>
                                          <p:spTgt spid="1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2"/>
          <p:cNvSpPr txBox="1"/>
          <p:nvPr>
            <p:ph type="title"/>
          </p:nvPr>
        </p:nvSpPr>
        <p:spPr>
          <a:xfrm>
            <a:off x="311700" y="475175"/>
            <a:ext cx="8520600" cy="61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700"/>
              <a:t>Primitivism </a:t>
            </a:r>
            <a:r>
              <a:rPr b="1" lang="en" sz="2700"/>
              <a:t>Music</a:t>
            </a:r>
            <a:endParaRPr b="1" sz="2700"/>
          </a:p>
        </p:txBody>
      </p:sp>
      <p:sp>
        <p:nvSpPr>
          <p:cNvPr id="648" name="Google Shape;648;p92"/>
          <p:cNvSpPr txBox="1"/>
          <p:nvPr/>
        </p:nvSpPr>
        <p:spPr>
          <a:xfrm>
            <a:off x="668375" y="1212250"/>
            <a:ext cx="405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Old Standard TT"/>
                <a:ea typeface="Old Standard TT"/>
                <a:cs typeface="Old Standard TT"/>
                <a:sym typeface="Old Standard TT"/>
              </a:rPr>
              <a:t>Igor Stravinsky, </a:t>
            </a:r>
            <a:r>
              <a:rPr b="1" lang="en" sz="1600">
                <a:latin typeface="Old Standard TT"/>
                <a:ea typeface="Old Standard TT"/>
                <a:cs typeface="Old Standard TT"/>
                <a:sym typeface="Old Standard TT"/>
              </a:rPr>
              <a:t>Le Sacre du printemps (1913)</a:t>
            </a:r>
            <a:endParaRPr b="1" sz="1600">
              <a:latin typeface="Old Standard TT"/>
              <a:ea typeface="Old Standard TT"/>
              <a:cs typeface="Old Standard TT"/>
              <a:sym typeface="Old Standard TT"/>
            </a:endParaRPr>
          </a:p>
        </p:txBody>
      </p:sp>
      <p:pic>
        <p:nvPicPr>
          <p:cNvPr descr="Composer: Igor Fyodorovich Stravinsky (June 17, 1882 – April 6, 1971)&#10;Orchestra: New York Philharmonic Orchestra (1958) conducted by Leonard B​e​r​n​ste​i​n&#10;&#10;Part I: Adoration of the Earth&#10;00:00 Introduction&#10;03:28 The Augurs of Spring, Dances of the Young Girls&#10;06:46 Ritual of Abduction&#10;08:03 Spring Rounds&#10;11:45 Ritual of the Rival Tribes&#10;13:37 Procession of the Sage&#10;14:39 Dance of the Earth&#10;&#10;Part II: The Sacrifice&#10;15:52 Introduction&#10;21:02 Mystic Circles of the Young Girls&#10;24:20 Glorification of the Chosen One&#10;25:52 Evocation of the Ancestors&#10;26:44 Ritual Action of the Ancestors&#10;30:07 Sacrificial Dance&#10;&#10;Score is not the version Bern​stein used, but I edited in some missing notes.&#10;The recording has some mistakes, but there is an addicting power and intensity to it that has made it become my favorite recording.&#10;&#10;Scores I engrave: https://github.com/CMajSeven&#10;How I make my videos: https://github.com/CMajSeven/WorkflowTemplate&#10;Program I develop for this channel: https://github.com/edwardx999/ScoreProcessor" id="649" name="Google Shape;649;p92" title="Igor Stravinsky - The Rite of Spring (1913)">
            <a:hlinkClick r:id="rId3"/>
          </p:cNvPr>
          <p:cNvPicPr preferRelativeResize="0"/>
          <p:nvPr/>
        </p:nvPicPr>
        <p:blipFill>
          <a:blip r:embed="rId4">
            <a:alphaModFix/>
          </a:blip>
          <a:stretch>
            <a:fillRect/>
          </a:stretch>
        </p:blipFill>
        <p:spPr>
          <a:xfrm>
            <a:off x="668363" y="1767200"/>
            <a:ext cx="4095334" cy="3071500"/>
          </a:xfrm>
          <a:prstGeom prst="rect">
            <a:avLst/>
          </a:prstGeom>
          <a:noFill/>
          <a:ln>
            <a:noFill/>
          </a:ln>
        </p:spPr>
      </p:pic>
      <p:pic>
        <p:nvPicPr>
          <p:cNvPr id="650" name="Google Shape;650;p92"/>
          <p:cNvPicPr preferRelativeResize="0"/>
          <p:nvPr/>
        </p:nvPicPr>
        <p:blipFill>
          <a:blip r:embed="rId5">
            <a:alphaModFix/>
          </a:blip>
          <a:stretch>
            <a:fillRect/>
          </a:stretch>
        </p:blipFill>
        <p:spPr>
          <a:xfrm>
            <a:off x="6029508" y="1767200"/>
            <a:ext cx="2417243" cy="3071501"/>
          </a:xfrm>
          <a:prstGeom prst="rect">
            <a:avLst/>
          </a:prstGeom>
          <a:noFill/>
          <a:ln>
            <a:noFill/>
          </a:ln>
        </p:spPr>
      </p:pic>
      <p:sp>
        <p:nvSpPr>
          <p:cNvPr id="651" name="Google Shape;651;p92"/>
          <p:cNvSpPr txBox="1"/>
          <p:nvPr/>
        </p:nvSpPr>
        <p:spPr>
          <a:xfrm>
            <a:off x="5826625" y="1212238"/>
            <a:ext cx="282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Old Standard TT"/>
                <a:ea typeface="Old Standard TT"/>
                <a:cs typeface="Old Standard TT"/>
                <a:sym typeface="Old Standard TT"/>
              </a:rPr>
              <a:t>Igor Stravinsky</a:t>
            </a:r>
            <a:endParaRPr>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Expressionism</a:t>
            </a:r>
            <a:endParaRPr/>
          </a:p>
        </p:txBody>
      </p:sp>
      <p:sp>
        <p:nvSpPr>
          <p:cNvPr id="657" name="Google Shape;657;p9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6330"/>
              <a:t>In the early twentieth-century art, this was considered a powerful movement. Expressionism was a German-Austrain </a:t>
            </a:r>
            <a:r>
              <a:rPr lang="en" sz="6330"/>
              <a:t>development</a:t>
            </a:r>
            <a:r>
              <a:rPr lang="en" sz="6330"/>
              <a:t> that rose in Berlin, Munich, and Vienna. Its purpose was to express strong emotion that the object generated in the artist. Known as an “inside out” art, the clashing colors and </a:t>
            </a:r>
            <a:r>
              <a:rPr lang="en" sz="6330"/>
              <a:t>distorted</a:t>
            </a:r>
            <a:r>
              <a:rPr lang="en" sz="6330"/>
              <a:t> shapes </a:t>
            </a:r>
            <a:r>
              <a:rPr lang="en" sz="6330"/>
              <a:t>associated</a:t>
            </a:r>
            <a:r>
              <a:rPr lang="en" sz="6330"/>
              <a:t> with it can be used to display pain and </a:t>
            </a:r>
            <a:r>
              <a:rPr lang="en" sz="6330"/>
              <a:t>anxiety</a:t>
            </a:r>
            <a:r>
              <a:rPr lang="en" sz="6330"/>
              <a:t>. Arnold </a:t>
            </a:r>
            <a:r>
              <a:rPr lang="en" sz="6330"/>
              <a:t>Schoenberg</a:t>
            </a:r>
            <a:r>
              <a:rPr lang="en" sz="6330"/>
              <a:t> was a talented painter during this era. He used expressionism in his </a:t>
            </a:r>
            <a:r>
              <a:rPr lang="en" sz="6330"/>
              <a:t>compositions.</a:t>
            </a:r>
            <a:endParaRPr sz="633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type="title"/>
          </p:nvPr>
        </p:nvSpPr>
        <p:spPr>
          <a:xfrm>
            <a:off x="311700" y="340325"/>
            <a:ext cx="8520600" cy="61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 sz="2700"/>
              <a:t>Expressionism</a:t>
            </a:r>
            <a:r>
              <a:rPr b="1" lang="en" sz="2700"/>
              <a:t> Music</a:t>
            </a:r>
            <a:endParaRPr b="1" sz="2700"/>
          </a:p>
        </p:txBody>
      </p:sp>
      <p:sp>
        <p:nvSpPr>
          <p:cNvPr id="663" name="Google Shape;663;p94"/>
          <p:cNvSpPr txBox="1"/>
          <p:nvPr/>
        </p:nvSpPr>
        <p:spPr>
          <a:xfrm>
            <a:off x="745463" y="1082500"/>
            <a:ext cx="3372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Schoenberg’s Pierrot lunaire by Chicago Symphony Orchestra</a:t>
            </a:r>
            <a:endParaRPr b="1" sz="1600">
              <a:latin typeface="Old Standard TT"/>
              <a:ea typeface="Old Standard TT"/>
              <a:cs typeface="Old Standard TT"/>
              <a:sym typeface="Old Standard TT"/>
            </a:endParaRPr>
          </a:p>
        </p:txBody>
      </p:sp>
      <p:pic>
        <p:nvPicPr>
          <p:cNvPr id="664" name="Google Shape;664;p94"/>
          <p:cNvPicPr preferRelativeResize="0"/>
          <p:nvPr/>
        </p:nvPicPr>
        <p:blipFill>
          <a:blip r:embed="rId3">
            <a:alphaModFix/>
          </a:blip>
          <a:stretch>
            <a:fillRect/>
          </a:stretch>
        </p:blipFill>
        <p:spPr>
          <a:xfrm>
            <a:off x="6063649" y="1726663"/>
            <a:ext cx="2436549" cy="3112524"/>
          </a:xfrm>
          <a:prstGeom prst="rect">
            <a:avLst/>
          </a:prstGeom>
          <a:noFill/>
          <a:ln>
            <a:noFill/>
          </a:ln>
        </p:spPr>
      </p:pic>
      <p:pic>
        <p:nvPicPr>
          <p:cNvPr descr="This complete performance of Pierrot lunaire comprised the second half of the CSO's Schoenberg Beyond the Score production. Learn more at www.beyondthescore.org" id="665" name="Google Shape;665;p94" title="Complete performance: Schoenberg's Pierrot lunaire">
            <a:hlinkClick r:id="rId4"/>
          </p:cNvPr>
          <p:cNvPicPr preferRelativeResize="0"/>
          <p:nvPr/>
        </p:nvPicPr>
        <p:blipFill>
          <a:blip r:embed="rId5">
            <a:alphaModFix/>
          </a:blip>
          <a:stretch>
            <a:fillRect/>
          </a:stretch>
        </p:blipFill>
        <p:spPr>
          <a:xfrm>
            <a:off x="572626" y="1888575"/>
            <a:ext cx="3718276" cy="2788700"/>
          </a:xfrm>
          <a:prstGeom prst="rect">
            <a:avLst/>
          </a:prstGeom>
          <a:noFill/>
          <a:ln>
            <a:noFill/>
          </a:ln>
        </p:spPr>
      </p:pic>
      <p:sp>
        <p:nvSpPr>
          <p:cNvPr id="666" name="Google Shape;666;p94"/>
          <p:cNvSpPr txBox="1"/>
          <p:nvPr/>
        </p:nvSpPr>
        <p:spPr>
          <a:xfrm>
            <a:off x="5796475" y="1205500"/>
            <a:ext cx="282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Old Standard TT"/>
                <a:ea typeface="Old Standard TT"/>
                <a:cs typeface="Old Standard TT"/>
                <a:sym typeface="Old Standard TT"/>
              </a:rPr>
              <a:t>Igor Stravinsky</a:t>
            </a:r>
            <a:endParaRPr>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Neoclassicism</a:t>
            </a:r>
            <a:endParaRPr/>
          </a:p>
        </p:txBody>
      </p:sp>
      <p:sp>
        <p:nvSpPr>
          <p:cNvPr id="672" name="Google Shape;672;p9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3350"/>
              <a:t>Developed by Igor Stravinsky his </a:t>
            </a:r>
            <a:r>
              <a:rPr lang="en" sz="3350"/>
              <a:t>contemporaries, the Neo-classicism style emphasized classical forms previously existed in the Baroque and Classical periods. This movement attempted to return back to the musical form of those eras. </a:t>
            </a:r>
            <a:endParaRPr sz="335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6"/>
          <p:cNvSpPr txBox="1"/>
          <p:nvPr>
            <p:ph type="title"/>
          </p:nvPr>
        </p:nvSpPr>
        <p:spPr>
          <a:xfrm>
            <a:off x="311700" y="340325"/>
            <a:ext cx="8520600" cy="61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 sz="2700"/>
              <a:t>Neoclassicism</a:t>
            </a:r>
            <a:r>
              <a:rPr b="1" lang="en" sz="2700"/>
              <a:t> Music</a:t>
            </a:r>
            <a:endParaRPr b="1" sz="2700"/>
          </a:p>
        </p:txBody>
      </p:sp>
      <p:sp>
        <p:nvSpPr>
          <p:cNvPr id="678" name="Google Shape;678;p96"/>
          <p:cNvSpPr txBox="1"/>
          <p:nvPr/>
        </p:nvSpPr>
        <p:spPr>
          <a:xfrm>
            <a:off x="2885688" y="1082500"/>
            <a:ext cx="3372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ld Standard TT"/>
                <a:ea typeface="Old Standard TT"/>
                <a:cs typeface="Old Standard TT"/>
                <a:sym typeface="Old Standard TT"/>
              </a:rPr>
              <a:t>S. Prokofiev, Symphony no. 1 in D major, Op. 25</a:t>
            </a:r>
            <a:endParaRPr b="1" sz="1600">
              <a:latin typeface="Old Standard TT"/>
              <a:ea typeface="Old Standard TT"/>
              <a:cs typeface="Old Standard TT"/>
              <a:sym typeface="Old Standard TT"/>
            </a:endParaRPr>
          </a:p>
        </p:txBody>
      </p:sp>
      <p:pic>
        <p:nvPicPr>
          <p:cNvPr descr="Sergei Prokofiev (1891-1953)&#10;Symphony no.1 in D major, op.25&#10;&quot;Classical Symphony&quot;&#10;I. Allegro                               00:00&#10;II. Larghetto                         04:25&#10;III. Gavotta                           08:33&#10;IV. Finale: Molto Vivace     10:02&#10;&#10;Orpheus Chamber Orchestra, rec.1988 &#10;------------------------------------------------------------&#10;A few words:&#10;Prokofiev, started composing this piece in 1916, and finished it in 1917. It is written in loose imitation of the style of Haydn (and to a lesser extent, Mozart), and is widely known as the Classical Symphony, a name given by the composer. It premiered on April 21, 1918, conducted by Prokofiev himself and has become one of his most popular and beloved works.&#10;------------------------------------------------------------&#10;Information about the piece: https://en.wikipedia.org/wiki/Symphony_No._1_(Prokofiev)&#10;Score:https://imslp.org/wiki/Symphony_No.1%2C_Op.25_(Prokofiev%2C_Sergey)&#10;------------------------------------------------------------&#10;No copyright infringement intended." id="679" name="Google Shape;679;p96" title="Sergei Prokofiev - Symphony no.1, op.25 (complete)">
            <a:hlinkClick r:id="rId3"/>
          </p:cNvPr>
          <p:cNvPicPr preferRelativeResize="0"/>
          <p:nvPr/>
        </p:nvPicPr>
        <p:blipFill>
          <a:blip r:embed="rId4">
            <a:alphaModFix/>
          </a:blip>
          <a:stretch>
            <a:fillRect/>
          </a:stretch>
        </p:blipFill>
        <p:spPr>
          <a:xfrm>
            <a:off x="2519263" y="1888575"/>
            <a:ext cx="4105466" cy="307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685" name="Google Shape;685;p9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Craig Wright, Listening to Western Music (Eighth Edition), Yale University,  2020.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b="1" lang="en"/>
              <a:t>Vocabularies for the Middle Ages</a:t>
            </a:r>
            <a:endParaRPr b="1"/>
          </a:p>
          <a:p>
            <a:pPr indent="0" lvl="0" marL="0" rtl="0" algn="l">
              <a:spcBef>
                <a:spcPts val="0"/>
              </a:spcBef>
              <a:spcAft>
                <a:spcPts val="0"/>
              </a:spcAft>
              <a:buNone/>
            </a:pPr>
            <a:r>
              <a:t/>
            </a:r>
            <a:endParaRPr/>
          </a:p>
        </p:txBody>
      </p:sp>
      <p:sp>
        <p:nvSpPr>
          <p:cNvPr id="119" name="Google Shape;119;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0000" lnSpcReduction="10000"/>
          </a:bodyPr>
          <a:lstStyle/>
          <a:p>
            <a:pPr indent="-361950" lvl="0" marL="457200" rtl="0" algn="l">
              <a:spcBef>
                <a:spcPts val="0"/>
              </a:spcBef>
              <a:spcAft>
                <a:spcPts val="0"/>
              </a:spcAft>
              <a:buSzPct val="100000"/>
              <a:buFont typeface="Arial"/>
              <a:buChar char="●"/>
            </a:pPr>
            <a:r>
              <a:rPr b="1" lang="en" sz="3000">
                <a:solidFill>
                  <a:srgbClr val="3F3F3F"/>
                </a:solidFill>
                <a:latin typeface="Arial"/>
                <a:ea typeface="Arial"/>
                <a:cs typeface="Arial"/>
                <a:sym typeface="Arial"/>
              </a:rPr>
              <a:t>M</a:t>
            </a:r>
            <a:r>
              <a:rPr b="1" lang="en" sz="3000">
                <a:solidFill>
                  <a:srgbClr val="3F3F3F"/>
                </a:solidFill>
                <a:latin typeface="Arial"/>
                <a:ea typeface="Arial"/>
                <a:cs typeface="Arial"/>
                <a:sym typeface="Arial"/>
              </a:rPr>
              <a:t>elismatic singing: </a:t>
            </a:r>
            <a:r>
              <a:rPr lang="en" sz="3000">
                <a:solidFill>
                  <a:srgbClr val="575757"/>
                </a:solidFill>
                <a:latin typeface="Arial"/>
                <a:ea typeface="Arial"/>
                <a:cs typeface="Arial"/>
                <a:sym typeface="Arial"/>
              </a:rPr>
              <a:t>many notes sung to just one syllable</a:t>
            </a:r>
            <a:endParaRPr sz="3000">
              <a:solidFill>
                <a:srgbClr val="575757"/>
              </a:solidFill>
              <a:latin typeface="Arial"/>
              <a:ea typeface="Arial"/>
              <a:cs typeface="Arial"/>
              <a:sym typeface="Arial"/>
            </a:endParaRPr>
          </a:p>
          <a:p>
            <a:pPr indent="-361950" lvl="0" marL="457200" rtl="0" algn="l">
              <a:spcBef>
                <a:spcPts val="0"/>
              </a:spcBef>
              <a:spcAft>
                <a:spcPts val="0"/>
              </a:spcAft>
              <a:buSzPct val="100000"/>
              <a:buFont typeface="Arial"/>
              <a:buChar char="●"/>
            </a:pPr>
            <a:r>
              <a:rPr b="1" lang="en" sz="3000">
                <a:solidFill>
                  <a:srgbClr val="3F3F3F"/>
                </a:solidFill>
                <a:latin typeface="Arial"/>
                <a:ea typeface="Arial"/>
                <a:cs typeface="Arial"/>
                <a:sym typeface="Arial"/>
              </a:rPr>
              <a:t>Gothic style: </a:t>
            </a:r>
            <a:r>
              <a:rPr lang="en" sz="3000">
                <a:solidFill>
                  <a:srgbClr val="575757"/>
                </a:solidFill>
                <a:latin typeface="Arial"/>
                <a:ea typeface="Arial"/>
                <a:cs typeface="Arial"/>
                <a:sym typeface="Arial"/>
              </a:rPr>
              <a:t>a medieval style exemplified by cathedrals possessing such elements as pointed arches, high ceiling vaults, flying buttresses, and richly colored stained glass</a:t>
            </a:r>
            <a:endParaRPr sz="3000">
              <a:solidFill>
                <a:srgbClr val="575757"/>
              </a:solidFill>
              <a:latin typeface="Arial"/>
              <a:ea typeface="Arial"/>
              <a:cs typeface="Arial"/>
              <a:sym typeface="Arial"/>
            </a:endParaRPr>
          </a:p>
          <a:p>
            <a:pPr indent="-361950" lvl="0" marL="457200" rtl="0" algn="l">
              <a:spcBef>
                <a:spcPts val="0"/>
              </a:spcBef>
              <a:spcAft>
                <a:spcPts val="0"/>
              </a:spcAft>
              <a:buSzPct val="100000"/>
              <a:buFont typeface="Arial"/>
              <a:buChar char="●"/>
            </a:pPr>
            <a:r>
              <a:rPr b="1" lang="en" sz="3000">
                <a:solidFill>
                  <a:srgbClr val="3F3F3F"/>
                </a:solidFill>
                <a:latin typeface="Arial"/>
                <a:ea typeface="Arial"/>
                <a:cs typeface="Arial"/>
                <a:sym typeface="Arial"/>
              </a:rPr>
              <a:t>Organum: </a:t>
            </a:r>
            <a:r>
              <a:rPr lang="en" sz="3000">
                <a:solidFill>
                  <a:srgbClr val="575757"/>
                </a:solidFill>
                <a:latin typeface="Arial"/>
                <a:ea typeface="Arial"/>
                <a:cs typeface="Arial"/>
                <a:sym typeface="Arial"/>
              </a:rPr>
              <a:t>the name given to the early polyphony of the Western Church from the ninth through the thirteenth centuries</a:t>
            </a:r>
            <a:endParaRPr sz="3000">
              <a:solidFill>
                <a:srgbClr val="575757"/>
              </a:solidFill>
              <a:latin typeface="Arial"/>
              <a:ea typeface="Arial"/>
              <a:cs typeface="Arial"/>
              <a:sym typeface="Arial"/>
            </a:endParaRPr>
          </a:p>
          <a:p>
            <a:pPr indent="-361950" lvl="0" marL="457200" rtl="0" algn="l">
              <a:spcBef>
                <a:spcPts val="0"/>
              </a:spcBef>
              <a:spcAft>
                <a:spcPts val="0"/>
              </a:spcAft>
              <a:buSzPct val="100000"/>
              <a:buFont typeface="Arial"/>
              <a:buChar char="●"/>
            </a:pPr>
            <a:r>
              <a:rPr b="1" lang="en" sz="3000">
                <a:solidFill>
                  <a:srgbClr val="3F3F3F"/>
                </a:solidFill>
                <a:latin typeface="Arial"/>
                <a:ea typeface="Arial"/>
                <a:cs typeface="Arial"/>
                <a:sym typeface="Arial"/>
              </a:rPr>
              <a:t>Mensural notation: </a:t>
            </a:r>
            <a:r>
              <a:rPr lang="en" sz="3000">
                <a:solidFill>
                  <a:srgbClr val="575757"/>
                </a:solidFill>
                <a:latin typeface="Arial"/>
                <a:ea typeface="Arial"/>
                <a:cs typeface="Arial"/>
                <a:sym typeface="Arial"/>
              </a:rPr>
              <a:t>measured notation that specified rhythm as well as pitch precisely</a:t>
            </a:r>
            <a:endParaRPr sz="3000">
              <a:solidFill>
                <a:srgbClr val="575757"/>
              </a:solidFill>
              <a:latin typeface="Arial"/>
              <a:ea typeface="Arial"/>
              <a:cs typeface="Arial"/>
              <a:sym typeface="Arial"/>
            </a:endParaRPr>
          </a:p>
          <a:p>
            <a:pPr indent="0" lvl="0" marL="0" rtl="0" algn="l">
              <a:spcBef>
                <a:spcPts val="1200"/>
              </a:spcBef>
              <a:spcAft>
                <a:spcPts val="1200"/>
              </a:spcAft>
              <a:buClr>
                <a:schemeClr val="dk1"/>
              </a:buClr>
              <a:buSzPct val="95652"/>
              <a:buFont typeface="Arial"/>
              <a:buNone/>
            </a:pPr>
            <a:r>
              <a:t/>
            </a:r>
            <a:endParaRPr sz="1150">
              <a:solidFill>
                <a:srgbClr val="57575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1000"/>
                                        <p:tgtEl>
                                          <p:spTgt spid="1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